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97" r:id="rId3"/>
    <p:sldId id="301" r:id="rId4"/>
    <p:sldId id="302" r:id="rId5"/>
    <p:sldId id="304" r:id="rId6"/>
    <p:sldId id="305" r:id="rId7"/>
    <p:sldId id="298" r:id="rId8"/>
    <p:sldId id="343" r:id="rId9"/>
    <p:sldId id="300" r:id="rId10"/>
    <p:sldId id="299" r:id="rId11"/>
    <p:sldId id="303" r:id="rId12"/>
    <p:sldId id="340" r:id="rId13"/>
    <p:sldId id="307" r:id="rId14"/>
    <p:sldId id="308" r:id="rId15"/>
    <p:sldId id="309" r:id="rId16"/>
    <p:sldId id="342" r:id="rId17"/>
    <p:sldId id="341" r:id="rId18"/>
    <p:sldId id="339" r:id="rId19"/>
    <p:sldId id="345" r:id="rId20"/>
    <p:sldId id="346" r:id="rId21"/>
    <p:sldId id="351" r:id="rId22"/>
    <p:sldId id="344" r:id="rId23"/>
    <p:sldId id="347" r:id="rId24"/>
    <p:sldId id="348" r:id="rId25"/>
    <p:sldId id="350" r:id="rId26"/>
    <p:sldId id="349" r:id="rId27"/>
    <p:sldId id="360" r:id="rId28"/>
    <p:sldId id="361" r:id="rId29"/>
    <p:sldId id="352" r:id="rId30"/>
    <p:sldId id="353" r:id="rId31"/>
    <p:sldId id="354" r:id="rId32"/>
    <p:sldId id="355" r:id="rId33"/>
    <p:sldId id="358" r:id="rId34"/>
    <p:sldId id="356" r:id="rId35"/>
    <p:sldId id="366" r:id="rId36"/>
    <p:sldId id="364" r:id="rId37"/>
    <p:sldId id="362" r:id="rId38"/>
    <p:sldId id="365" r:id="rId39"/>
    <p:sldId id="357" r:id="rId40"/>
    <p:sldId id="359" r:id="rId41"/>
    <p:sldId id="363" r:id="rId42"/>
    <p:sldId id="311" r:id="rId43"/>
    <p:sldId id="313" r:id="rId44"/>
    <p:sldId id="314" r:id="rId45"/>
    <p:sldId id="315" r:id="rId46"/>
    <p:sldId id="312" r:id="rId47"/>
    <p:sldId id="316" r:id="rId48"/>
    <p:sldId id="317" r:id="rId49"/>
    <p:sldId id="318" r:id="rId50"/>
    <p:sldId id="319" r:id="rId51"/>
    <p:sldId id="320" r:id="rId52"/>
    <p:sldId id="324" r:id="rId53"/>
    <p:sldId id="321" r:id="rId54"/>
    <p:sldId id="322" r:id="rId55"/>
    <p:sldId id="323" r:id="rId56"/>
    <p:sldId id="325" r:id="rId57"/>
    <p:sldId id="327" r:id="rId58"/>
    <p:sldId id="337" r:id="rId59"/>
    <p:sldId id="326" r:id="rId60"/>
    <p:sldId id="329" r:id="rId61"/>
    <p:sldId id="330" r:id="rId62"/>
    <p:sldId id="328" r:id="rId63"/>
    <p:sldId id="331" r:id="rId64"/>
    <p:sldId id="332" r:id="rId65"/>
    <p:sldId id="338" r:id="rId66"/>
    <p:sldId id="333" r:id="rId67"/>
    <p:sldId id="336" r:id="rId68"/>
    <p:sldId id="334" r:id="rId69"/>
    <p:sldId id="335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  <a:srgbClr val="B752B8"/>
    <a:srgbClr val="C8835E"/>
    <a:srgbClr val="D08962"/>
    <a:srgbClr val="FFC3E2"/>
    <a:srgbClr val="ECA1BA"/>
    <a:srgbClr val="BA7F93"/>
    <a:srgbClr val="5F4A7A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45B16C-5E93-681B-B9BA-C7C9CDE20735}" v="10" dt="2020-10-22T20:25:25.022"/>
    <p1510:client id="{1CD4744B-46E9-485E-8B11-DDA791EF49FF}" v="7" dt="2020-10-19T08:22:19.562"/>
    <p1510:client id="{958F2B95-A119-46FD-A9C8-D15EFF7E5855}" v="1" dt="2020-10-26T10:32:09.184"/>
    <p1510:client id="{B83D6D4A-8526-ED03-5564-28094B8B860F}" v="1" dt="2020-10-14T02:33:05.69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1" autoAdjust="0"/>
    <p:restoredTop sz="86484" autoAdjust="0"/>
  </p:normalViewPr>
  <p:slideViewPr>
    <p:cSldViewPr snapToGrid="0">
      <p:cViewPr varScale="1">
        <p:scale>
          <a:sx n="93" d="100"/>
          <a:sy n="93" d="100"/>
        </p:scale>
        <p:origin x="139" y="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Wheeless" userId="S::id63la41@ubalt.edu::edf7d7f9-5d95-4eec-886d-0f745236a21b" providerId="AD" clId="Web-{B83D6D4A-8526-ED03-5564-28094B8B860F}"/>
    <pc:docChg chg="modSld">
      <pc:chgData name="Richard Wheeless" userId="S::id63la41@ubalt.edu::edf7d7f9-5d95-4eec-886d-0f745236a21b" providerId="AD" clId="Web-{B83D6D4A-8526-ED03-5564-28094B8B860F}" dt="2020-10-14T02:33:05.698" v="0" actId="1076"/>
      <pc:docMkLst>
        <pc:docMk/>
      </pc:docMkLst>
      <pc:sldChg chg="modSp">
        <pc:chgData name="Richard Wheeless" userId="S::id63la41@ubalt.edu::edf7d7f9-5d95-4eec-886d-0f745236a21b" providerId="AD" clId="Web-{B83D6D4A-8526-ED03-5564-28094B8B860F}" dt="2020-10-14T02:33:05.698" v="0" actId="1076"/>
        <pc:sldMkLst>
          <pc:docMk/>
          <pc:sldMk cId="3872856624" sldId="276"/>
        </pc:sldMkLst>
        <pc:picChg chg="mod">
          <ac:chgData name="Richard Wheeless" userId="S::id63la41@ubalt.edu::edf7d7f9-5d95-4eec-886d-0f745236a21b" providerId="AD" clId="Web-{B83D6D4A-8526-ED03-5564-28094B8B860F}" dt="2020-10-14T02:33:05.698" v="0" actId="1076"/>
          <ac:picMkLst>
            <pc:docMk/>
            <pc:sldMk cId="3872856624" sldId="276"/>
            <ac:picMk id="7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145B16C-5E93-681B-B9BA-C7C9CDE20735}"/>
    <pc:docChg chg="modSld">
      <pc:chgData name="Richard Wheeless" userId="S::id63la41@ubalt.edu::edf7d7f9-5d95-4eec-886d-0f745236a21b" providerId="AD" clId="Web-{1145B16C-5E93-681B-B9BA-C7C9CDE20735}" dt="2020-10-22T20:25:25.022" v="9" actId="1076"/>
      <pc:docMkLst>
        <pc:docMk/>
      </pc:docMkLst>
      <pc:sldChg chg="modSp">
        <pc:chgData name="Richard Wheeless" userId="S::id63la41@ubalt.edu::edf7d7f9-5d95-4eec-886d-0f745236a21b" providerId="AD" clId="Web-{1145B16C-5E93-681B-B9BA-C7C9CDE20735}" dt="2020-10-22T20:25:25.022" v="9" actId="1076"/>
        <pc:sldMkLst>
          <pc:docMk/>
          <pc:sldMk cId="244327251" sldId="272"/>
        </pc:sldMkLst>
        <pc:picChg chg="mod">
          <ac:chgData name="Richard Wheeless" userId="S::id63la41@ubalt.edu::edf7d7f9-5d95-4eec-886d-0f745236a21b" providerId="AD" clId="Web-{1145B16C-5E93-681B-B9BA-C7C9CDE20735}" dt="2020-10-22T20:25:25.022" v="9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CD4744B-46E9-485E-8B11-DDA791EF49FF}"/>
    <pc:docChg chg="modSld">
      <pc:chgData name="Richard Wheeless" userId="S::id63la41@ubalt.edu::edf7d7f9-5d95-4eec-886d-0f745236a21b" providerId="AD" clId="Web-{1CD4744B-46E9-485E-8B11-DDA791EF49FF}" dt="2020-10-19T08:22:19.562" v="6" actId="1076"/>
      <pc:docMkLst>
        <pc:docMk/>
      </pc:docMkLst>
      <pc:sldChg chg="modSp">
        <pc:chgData name="Richard Wheeless" userId="S::id63la41@ubalt.edu::edf7d7f9-5d95-4eec-886d-0f745236a21b" providerId="AD" clId="Web-{1CD4744B-46E9-485E-8B11-DDA791EF49FF}" dt="2020-10-19T08:22:19.562" v="6" actId="1076"/>
        <pc:sldMkLst>
          <pc:docMk/>
          <pc:sldMk cId="244327251" sldId="272"/>
        </pc:sldMkLst>
        <pc:spChg chg="mod">
          <ac:chgData name="Richard Wheeless" userId="S::id63la41@ubalt.edu::edf7d7f9-5d95-4eec-886d-0f745236a21b" providerId="AD" clId="Web-{1CD4744B-46E9-485E-8B11-DDA791EF49FF}" dt="2020-10-19T08:22:17.656" v="5" actId="1076"/>
          <ac:spMkLst>
            <pc:docMk/>
            <pc:sldMk cId="244327251" sldId="272"/>
            <ac:spMk id="2" creationId="{00000000-0000-0000-0000-000000000000}"/>
          </ac:spMkLst>
        </pc:spChg>
        <pc:picChg chg="mod">
          <ac:chgData name="Richard Wheeless" userId="S::id63la41@ubalt.edu::edf7d7f9-5d95-4eec-886d-0f745236a21b" providerId="AD" clId="Web-{1CD4744B-46E9-485E-8B11-DDA791EF49FF}" dt="2020-10-19T08:22:19.562" v="6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958F2B95-A119-46FD-A9C8-D15EFF7E5855}"/>
    <pc:docChg chg="sldOrd">
      <pc:chgData name="Richard Wheeless" userId="S::id63la41@ubalt.edu::edf7d7f9-5d95-4eec-886d-0f745236a21b" providerId="AD" clId="Web-{958F2B95-A119-46FD-A9C8-D15EFF7E5855}" dt="2020-10-26T10:32:09.184" v="0"/>
      <pc:docMkLst>
        <pc:docMk/>
      </pc:docMkLst>
      <pc:sldChg chg="ord">
        <pc:chgData name="Richard Wheeless" userId="S::id63la41@ubalt.edu::edf7d7f9-5d95-4eec-886d-0f745236a21b" providerId="AD" clId="Web-{958F2B95-A119-46FD-A9C8-D15EFF7E5855}" dt="2020-10-26T10:32:09.184" v="0"/>
        <pc:sldMkLst>
          <pc:docMk/>
          <pc:sldMk cId="3280354511" sldId="2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http://xmlstar.sourceforge.net/doc/UG/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wget</a:t>
            </a:r>
            <a:r>
              <a:rPr lang="en-US" dirty="0" smtClean="0"/>
              <a:t> -q https://github.com/libyal/libvshadow/releases/download/20191221/libvshadow-alpha-20191221.tar.gz</a:t>
            </a:r>
          </a:p>
          <a:p>
            <a:r>
              <a:rPr lang="en-US" dirty="0" smtClean="0"/>
              <a:t>ls libvshadow-alpha-20191221.tar.gz –l</a:t>
            </a:r>
          </a:p>
          <a:p>
            <a:r>
              <a:rPr lang="en-US" dirty="0" smtClean="0"/>
              <a:t>tar -</a:t>
            </a:r>
            <a:r>
              <a:rPr lang="en-US" dirty="0" err="1" smtClean="0"/>
              <a:t>xf</a:t>
            </a:r>
            <a:r>
              <a:rPr lang="en-US" dirty="0" smtClean="0"/>
              <a:t> libvshadow-alpha-20191221.tar.gz</a:t>
            </a:r>
          </a:p>
          <a:p>
            <a:r>
              <a:rPr lang="en-US" dirty="0" smtClean="0"/>
              <a:t>python setup.py build</a:t>
            </a:r>
          </a:p>
          <a:p>
            <a:r>
              <a:rPr lang="en-US" dirty="0" err="1" smtClean="0"/>
              <a:t>sudo</a:t>
            </a:r>
            <a:r>
              <a:rPr lang="en-US" dirty="0" smtClean="0"/>
              <a:t> python setup.py install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sudo</a:t>
            </a:r>
            <a:r>
              <a:rPr lang="en-US" dirty="0" smtClean="0"/>
              <a:t> apt-get install -y </a:t>
            </a:r>
            <a:r>
              <a:rPr lang="en-US" dirty="0" err="1" smtClean="0"/>
              <a:t>libfuse</a:t>
            </a:r>
            <a:r>
              <a:rPr lang="en-US" dirty="0" smtClean="0"/>
              <a:t>-dev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95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vshadowinfo</a:t>
            </a:r>
            <a:r>
              <a:rPr lang="en-US" dirty="0" smtClean="0"/>
              <a:t> -o 105906176 cfreds_2015_data_leakage_pc.dd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96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mkdir</a:t>
            </a:r>
            <a:r>
              <a:rPr lang="en-US" dirty="0" smtClean="0"/>
              <a:t> /</a:t>
            </a:r>
            <a:r>
              <a:rPr lang="en-US" dirty="0" err="1" smtClean="0"/>
              <a:t>mnt</a:t>
            </a:r>
            <a:r>
              <a:rPr lang="en-US" dirty="0" smtClean="0"/>
              <a:t>/fuse</a:t>
            </a:r>
          </a:p>
          <a:p>
            <a:r>
              <a:rPr lang="en-US" dirty="0" err="1" smtClean="0"/>
              <a:t>vshadowmount</a:t>
            </a:r>
            <a:r>
              <a:rPr lang="en-US" dirty="0" smtClean="0"/>
              <a:t> -o 105906176  cfreds_2015_data_leakage_pc.dd /</a:t>
            </a:r>
            <a:r>
              <a:rPr lang="en-US" dirty="0" err="1" smtClean="0"/>
              <a:t>mnt</a:t>
            </a:r>
            <a:r>
              <a:rPr lang="en-US" dirty="0" smtClean="0"/>
              <a:t>/fuse/</a:t>
            </a:r>
          </a:p>
          <a:p>
            <a:r>
              <a:rPr lang="en-US" dirty="0" smtClean="0"/>
              <a:t>ls /</a:t>
            </a:r>
            <a:r>
              <a:rPr lang="en-US" dirty="0" err="1" smtClean="0"/>
              <a:t>mnt</a:t>
            </a:r>
            <a:r>
              <a:rPr lang="en-US" dirty="0" smtClean="0"/>
              <a:t>/fuse/</a:t>
            </a:r>
          </a:p>
          <a:p>
            <a:r>
              <a:rPr lang="en-US" dirty="0" err="1" smtClean="0"/>
              <a:t>fls</a:t>
            </a:r>
            <a:r>
              <a:rPr lang="en-US" dirty="0" smtClean="0"/>
              <a:t> /</a:t>
            </a:r>
            <a:r>
              <a:rPr lang="en-US" dirty="0" err="1" smtClean="0"/>
              <a:t>mnt</a:t>
            </a:r>
            <a:r>
              <a:rPr lang="en-US" dirty="0" smtClean="0"/>
              <a:t>/fuse/vss1 | head -n 2</a:t>
            </a:r>
          </a:p>
          <a:p>
            <a:endParaRPr lang="en-US" dirty="0" smtClean="0"/>
          </a:p>
          <a:p>
            <a:r>
              <a:rPr lang="en-US" dirty="0" smtClean="0"/>
              <a:t>https://www.youtube.com/watch?v=OtIk2ldtWno&amp;ab_channel=0xN00B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13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mkdir</a:t>
            </a:r>
            <a:r>
              <a:rPr lang="en-US" dirty="0" smtClean="0"/>
              <a:t> /</a:t>
            </a:r>
            <a:r>
              <a:rPr lang="en-US" dirty="0" err="1" smtClean="0"/>
              <a:t>mnt</a:t>
            </a:r>
            <a:r>
              <a:rPr lang="en-US" dirty="0" smtClean="0"/>
              <a:t>/</a:t>
            </a:r>
            <a:r>
              <a:rPr lang="en-US" dirty="0" err="1" smtClean="0"/>
              <a:t>nist_leakage_file_sys</a:t>
            </a:r>
            <a:endParaRPr lang="en-US" dirty="0" smtClean="0"/>
          </a:p>
          <a:p>
            <a:r>
              <a:rPr lang="en-US" dirty="0" smtClean="0"/>
              <a:t>mount -o </a:t>
            </a:r>
            <a:r>
              <a:rPr lang="en-US" dirty="0" err="1" smtClean="0"/>
              <a:t>loop,ro</a:t>
            </a:r>
            <a:r>
              <a:rPr lang="en-US" dirty="0" smtClean="0"/>
              <a:t> /</a:t>
            </a:r>
            <a:r>
              <a:rPr lang="en-US" dirty="0" err="1" smtClean="0"/>
              <a:t>mnt</a:t>
            </a:r>
            <a:r>
              <a:rPr lang="en-US" dirty="0" smtClean="0"/>
              <a:t>/fuse/vss1 /</a:t>
            </a:r>
            <a:r>
              <a:rPr lang="en-US" dirty="0" err="1" smtClean="0"/>
              <a:t>mnt</a:t>
            </a:r>
            <a:r>
              <a:rPr lang="en-US" dirty="0" smtClean="0"/>
              <a:t>/</a:t>
            </a:r>
            <a:r>
              <a:rPr lang="en-US" dirty="0" err="1" smtClean="0"/>
              <a:t>nist_leakage_file_sys</a:t>
            </a:r>
            <a:endParaRPr lang="en-US" dirty="0" smtClean="0"/>
          </a:p>
          <a:p>
            <a:r>
              <a:rPr lang="en-US" dirty="0" smtClean="0"/>
              <a:t>ls /</a:t>
            </a:r>
            <a:r>
              <a:rPr lang="en-US" dirty="0" err="1" smtClean="0"/>
              <a:t>mnt</a:t>
            </a:r>
            <a:r>
              <a:rPr lang="en-US" dirty="0" smtClean="0"/>
              <a:t>/</a:t>
            </a:r>
            <a:r>
              <a:rPr lang="en-US" dirty="0" err="1" smtClean="0"/>
              <a:t>nist_leakage_file_sys</a:t>
            </a:r>
            <a:r>
              <a:rPr lang="en-US" dirty="0" smtClean="0"/>
              <a:t>/</a:t>
            </a:r>
          </a:p>
          <a:p>
            <a:r>
              <a:rPr lang="en-US" dirty="0" smtClean="0"/>
              <a:t>https://www.youtube.com/watch?v=OtIk2ldtWno&amp;ab_channel=0xN00B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03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fls</a:t>
            </a:r>
            <a:r>
              <a:rPr lang="en-US" dirty="0" smtClean="0"/>
              <a:t> -</a:t>
            </a:r>
            <a:r>
              <a:rPr lang="en-US" dirty="0" err="1" smtClean="0"/>
              <a:t>rF</a:t>
            </a:r>
            <a:r>
              <a:rPr lang="en-US" dirty="0" smtClean="0"/>
              <a:t> /</a:t>
            </a:r>
            <a:r>
              <a:rPr lang="en-US" dirty="0" err="1" smtClean="0"/>
              <a:t>mnt</a:t>
            </a:r>
            <a:r>
              <a:rPr lang="en-US" dirty="0" smtClean="0"/>
              <a:t>/fuse/vss1 | grep -</a:t>
            </a:r>
            <a:r>
              <a:rPr lang="en-US" dirty="0" err="1" smtClean="0"/>
              <a:t>Ei</a:t>
            </a:r>
            <a:r>
              <a:rPr lang="en-US" dirty="0" smtClean="0"/>
              <a:t> "Google/Drive/</a:t>
            </a:r>
            <a:r>
              <a:rPr lang="en-US" dirty="0" err="1" smtClean="0"/>
              <a:t>user_default</a:t>
            </a:r>
            <a:r>
              <a:rPr lang="en-US" dirty="0" smtClean="0"/>
              <a:t>/"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61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mkdir</a:t>
            </a:r>
            <a:r>
              <a:rPr lang="en-US" dirty="0" smtClean="0"/>
              <a:t> 48</a:t>
            </a:r>
          </a:p>
          <a:p>
            <a:r>
              <a:rPr lang="en-US" dirty="0" err="1" smtClean="0"/>
              <a:t>fls</a:t>
            </a:r>
            <a:r>
              <a:rPr lang="en-US" dirty="0" smtClean="0"/>
              <a:t> -</a:t>
            </a:r>
            <a:r>
              <a:rPr lang="en-US" dirty="0" err="1" smtClean="0"/>
              <a:t>rFl</a:t>
            </a:r>
            <a:r>
              <a:rPr lang="en-US" dirty="0" smtClean="0"/>
              <a:t>  -o 206848  cfreds_2015_data_leakage_pc.dd |  grep -</a:t>
            </a:r>
            <a:r>
              <a:rPr lang="en-US" dirty="0" err="1" smtClean="0"/>
              <a:t>Ei</a:t>
            </a:r>
            <a:r>
              <a:rPr lang="en-US" dirty="0" smtClean="0"/>
              <a:t> "Google/Drive/</a:t>
            </a:r>
            <a:r>
              <a:rPr lang="en-US" dirty="0" err="1" smtClean="0"/>
              <a:t>user_default</a:t>
            </a:r>
            <a:r>
              <a:rPr lang="en-US" dirty="0" smtClean="0"/>
              <a:t>/" &gt; 48/current.txt</a:t>
            </a:r>
          </a:p>
          <a:p>
            <a:r>
              <a:rPr lang="en-US" dirty="0" err="1" smtClean="0"/>
              <a:t>fls</a:t>
            </a:r>
            <a:r>
              <a:rPr lang="en-US" dirty="0" smtClean="0"/>
              <a:t> -</a:t>
            </a:r>
            <a:r>
              <a:rPr lang="en-US" dirty="0" err="1" smtClean="0"/>
              <a:t>rFl</a:t>
            </a:r>
            <a:r>
              <a:rPr lang="en-US" dirty="0" smtClean="0"/>
              <a:t> /</a:t>
            </a:r>
            <a:r>
              <a:rPr lang="en-US" dirty="0" err="1" smtClean="0"/>
              <a:t>mnt</a:t>
            </a:r>
            <a:r>
              <a:rPr lang="en-US" dirty="0" smtClean="0"/>
              <a:t>/fuse/vss1 | grep -</a:t>
            </a:r>
            <a:r>
              <a:rPr lang="en-US" dirty="0" err="1" smtClean="0"/>
              <a:t>Ei</a:t>
            </a:r>
            <a:r>
              <a:rPr lang="en-US" dirty="0" smtClean="0"/>
              <a:t> "Google/Drive/</a:t>
            </a:r>
            <a:r>
              <a:rPr lang="en-US" dirty="0" err="1" smtClean="0"/>
              <a:t>user_default</a:t>
            </a:r>
            <a:r>
              <a:rPr lang="en-US" dirty="0" smtClean="0"/>
              <a:t>/" &gt; 48/vss1.txt</a:t>
            </a:r>
          </a:p>
          <a:p>
            <a:r>
              <a:rPr lang="en-US" dirty="0" smtClean="0"/>
              <a:t>ls 48/ -l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21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https://wiki.sleuthkit.org/index.php?title=Fls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230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cat 48/vss1.txt | grep </a:t>
            </a:r>
            <a:r>
              <a:rPr lang="en-US" dirty="0" err="1" smtClean="0"/>
              <a:t>snapshot.db</a:t>
            </a:r>
            <a:endParaRPr lang="en-US" dirty="0" smtClean="0"/>
          </a:p>
          <a:p>
            <a:r>
              <a:rPr lang="en-US" dirty="0" smtClean="0"/>
              <a:t>cat 48/vss1.txt | grep "</a:t>
            </a:r>
            <a:r>
              <a:rPr lang="en-US" dirty="0" err="1" smtClean="0"/>
              <a:t>sync_config.db</a:t>
            </a:r>
            <a:r>
              <a:rPr lang="en-US" dirty="0" smtClean="0"/>
              <a:t>“</a:t>
            </a:r>
          </a:p>
          <a:p>
            <a:r>
              <a:rPr lang="en-US" dirty="0" smtClean="0"/>
              <a:t>cat 48/vss1.txt | grep "sync_log.log"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8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icat</a:t>
            </a:r>
            <a:r>
              <a:rPr lang="en-US" dirty="0" smtClean="0"/>
              <a:t> /</a:t>
            </a:r>
            <a:r>
              <a:rPr lang="en-US" dirty="0" err="1" smtClean="0"/>
              <a:t>mnt</a:t>
            </a:r>
            <a:r>
              <a:rPr lang="en-US" dirty="0" smtClean="0"/>
              <a:t>/fuse/vss1 75039 &gt; 48/vss1_snapshot.db</a:t>
            </a:r>
          </a:p>
          <a:p>
            <a:r>
              <a:rPr lang="en-US" dirty="0" err="1" smtClean="0"/>
              <a:t>icat</a:t>
            </a:r>
            <a:r>
              <a:rPr lang="en-US" dirty="0" smtClean="0"/>
              <a:t> /</a:t>
            </a:r>
            <a:r>
              <a:rPr lang="en-US" dirty="0" err="1" smtClean="0"/>
              <a:t>mnt</a:t>
            </a:r>
            <a:r>
              <a:rPr lang="en-US" dirty="0" smtClean="0"/>
              <a:t>/fuse/vss1 75040 &gt; 48/vss1_sync_config.db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74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https://docs.microsoft.com/en-us/windows/win32/vss/volume-shadow-copy-service-overview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77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.mode line</a:t>
            </a:r>
          </a:p>
          <a:p>
            <a:r>
              <a:rPr lang="en-US" dirty="0" smtClean="0"/>
              <a:t>select * from data;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18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sqlite3 48/vss1_snapshot.db</a:t>
            </a:r>
          </a:p>
          <a:p>
            <a:r>
              <a:rPr lang="en-US" dirty="0" smtClean="0"/>
              <a:t>.tables</a:t>
            </a:r>
          </a:p>
          <a:p>
            <a:r>
              <a:rPr lang="en-US" dirty="0" smtClean="0"/>
              <a:t>.schema </a:t>
            </a:r>
            <a:r>
              <a:rPr lang="en-US" dirty="0" err="1" smtClean="0"/>
              <a:t>cloud_entry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46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https://rusolut.com/wp-content/uploads/2019/05/5_VNR-SQLite-carver.pdf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99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xxd</a:t>
            </a:r>
            <a:r>
              <a:rPr lang="en-US" dirty="0" smtClean="0"/>
              <a:t> -s 0x700 -l 0x100 48/vss1_snapshot.db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899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we use strings?</a:t>
            </a:r>
            <a:r>
              <a:rPr lang="en-US" baseline="0" dirty="0" smtClean="0"/>
              <a:t> s</a:t>
            </a:r>
            <a:r>
              <a:rPr lang="en-US" dirty="0" smtClean="0"/>
              <a:t>trings</a:t>
            </a:r>
            <a:r>
              <a:rPr lang="en-US" baseline="0" dirty="0" smtClean="0"/>
              <a:t> 48/vss1_snapshot.db</a:t>
            </a:r>
          </a:p>
          <a:p>
            <a:r>
              <a:rPr lang="en-US" baseline="0" dirty="0" smtClean="0"/>
              <a:t>More reading https://digitalforensicforest.com/2015/07/27/sqlite-data-carving-a-way-to-trace/</a:t>
            </a:r>
          </a:p>
          <a:p>
            <a:r>
              <a:rPr lang="en-US" dirty="0" smtClean="0"/>
              <a:t>http://forensicsfromthesausagefactory.blogspot.com/2011/04/carving-sqlite-databases-from.html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610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https://msdn.microsoft.com/en-us/library/windows/desktop/aa819132(v=vs.85).aspx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759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hivexsh</a:t>
            </a:r>
            <a:r>
              <a:rPr lang="en-US" dirty="0" smtClean="0"/>
              <a:t>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7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 ControlSet001\Control\</a:t>
            </a:r>
            <a:r>
              <a:rPr lang="en-US" dirty="0" err="1" smtClean="0"/>
              <a:t>BackupRestore</a:t>
            </a:r>
            <a:r>
              <a:rPr lang="en-US" dirty="0" smtClean="0"/>
              <a:t>\</a:t>
            </a:r>
            <a:r>
              <a:rPr lang="en-US" dirty="0" err="1" smtClean="0"/>
              <a:t>FilesNotToSnapshot</a:t>
            </a:r>
            <a:r>
              <a:rPr lang="en-US" dirty="0" smtClean="0"/>
              <a:t>\</a:t>
            </a:r>
          </a:p>
          <a:p>
            <a:r>
              <a:rPr lang="en-US" dirty="0" err="1" smtClean="0"/>
              <a:t>lsval</a:t>
            </a:r>
            <a:r>
              <a:rPr lang="en-US" dirty="0" smtClean="0"/>
              <a:t> </a:t>
            </a:r>
            <a:r>
              <a:rPr lang="en-US" dirty="0" err="1" smtClean="0"/>
              <a:t>OutlookOST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261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fls</a:t>
            </a:r>
            <a:r>
              <a:rPr lang="en-US" dirty="0" smtClean="0"/>
              <a:t> -</a:t>
            </a:r>
            <a:r>
              <a:rPr lang="en-US" dirty="0" err="1" smtClean="0"/>
              <a:t>rd</a:t>
            </a:r>
            <a:r>
              <a:rPr lang="en-US" dirty="0" smtClean="0"/>
              <a:t> -o 206848 cfreds_2015_data_leakage_pc.dd  | grep -</a:t>
            </a:r>
            <a:r>
              <a:rPr lang="en-US" dirty="0" err="1" smtClean="0"/>
              <a:t>Ei</a:t>
            </a:r>
            <a:r>
              <a:rPr lang="en-US" dirty="0" smtClean="0"/>
              <a:t> "Recycle" | head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113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testdisk</a:t>
            </a:r>
            <a:r>
              <a:rPr lang="en-US" dirty="0" smtClean="0"/>
              <a:t> cfreds_2015_data_leakage_pc.dd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6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https://helpcenter.itopia.com/en/articles/724296-configuring-volume-shadow-copies-vss-on-windows-server</a:t>
            </a:r>
          </a:p>
          <a:p>
            <a:r>
              <a:rPr lang="en-US" dirty="0" smtClean="0"/>
              <a:t>https://leahycenterblog.champlain.edu/2014/02/05/volume-shadow-copy-part-2/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92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strings -el -f  S-1-5-21-2425377081-3129163575-2985601102-1000/\$I508CBB.jpg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404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http://journeyintoir.blogspot.com/2013/01/re-introducing-usnjrnl.html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75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cat  </a:t>
            </a:r>
            <a:r>
              <a:rPr lang="en-US" dirty="0" err="1" smtClean="0"/>
              <a:t>webhistory</a:t>
            </a:r>
            <a:r>
              <a:rPr lang="en-US" dirty="0" smtClean="0"/>
              <a:t>/IE11.export/Container_1.4 | head -n 2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006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cat  </a:t>
            </a:r>
            <a:r>
              <a:rPr lang="en-US" dirty="0" err="1" smtClean="0"/>
              <a:t>webhistory</a:t>
            </a:r>
            <a:r>
              <a:rPr lang="en-US" dirty="0" smtClean="0"/>
              <a:t>/IE11.export/Container* | grep -</a:t>
            </a:r>
            <a:r>
              <a:rPr lang="en-US" dirty="0" err="1" smtClean="0"/>
              <a:t>oEi</a:t>
            </a:r>
            <a:r>
              <a:rPr lang="en-US" dirty="0" smtClean="0"/>
              <a:t> "Mar 25, 2015.*search\?q=.*anti" | grep anti --color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5356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cat  </a:t>
            </a:r>
            <a:r>
              <a:rPr lang="en-US" dirty="0" err="1" smtClean="0"/>
              <a:t>webhistory</a:t>
            </a:r>
            <a:r>
              <a:rPr lang="en-US" dirty="0" smtClean="0"/>
              <a:t>/IE11.export/Container* | grep -</a:t>
            </a:r>
            <a:r>
              <a:rPr lang="en-US" dirty="0" err="1" smtClean="0"/>
              <a:t>oEi</a:t>
            </a:r>
            <a:r>
              <a:rPr lang="en-US" dirty="0" smtClean="0"/>
              <a:t> "Mar 25, 2015.*search\?q=.*(steganography|encryp|cover|log|diable|trace|cover|remove|overwrite|destroy|clean)"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04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cat  </a:t>
            </a:r>
            <a:r>
              <a:rPr lang="en-US" dirty="0" err="1" smtClean="0"/>
              <a:t>webhistory</a:t>
            </a:r>
            <a:r>
              <a:rPr lang="en-US" dirty="0" smtClean="0"/>
              <a:t>/IE11.export/Container* | grep -</a:t>
            </a:r>
            <a:r>
              <a:rPr lang="en-US" dirty="0" err="1" smtClean="0"/>
              <a:t>oEi</a:t>
            </a:r>
            <a:r>
              <a:rPr lang="en-US" dirty="0" smtClean="0"/>
              <a:t> "Mar 25, 2015.*download" | head -n2 | grep download --color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799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rip.pl -r SYSTEM -p </a:t>
            </a:r>
            <a:r>
              <a:rPr lang="en-US" dirty="0" err="1" smtClean="0"/>
              <a:t>shimcache</a:t>
            </a:r>
            <a:r>
              <a:rPr lang="en-US" dirty="0" smtClean="0"/>
              <a:t> | grep 2015-03-25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00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rip.pl -r SOFTWARE -p installer | grep -</a:t>
            </a:r>
            <a:r>
              <a:rPr lang="en-US" dirty="0" err="1" smtClean="0"/>
              <a:t>Ei</a:t>
            </a:r>
            <a:r>
              <a:rPr lang="en-US" dirty="0" smtClean="0"/>
              <a:t> "</a:t>
            </a:r>
            <a:r>
              <a:rPr lang="en-US" dirty="0" err="1" smtClean="0"/>
              <a:t>eraser|cclearn</a:t>
            </a:r>
            <a:r>
              <a:rPr lang="en-US" dirty="0" smtClean="0"/>
              <a:t>" -A 1 -B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276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rip.pl -r SOFTWARE -p uninstall | grep 2015-03-25 -A 2 -B 2</a:t>
            </a:r>
          </a:p>
          <a:p>
            <a:r>
              <a:rPr lang="en-US" dirty="0" smtClean="0"/>
              <a:t>rip.pl -r NTUSER_informant.DAT -p uninstall | grep 2015-03-25 -A 2 -B 2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2154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rip.pl -r NTUSER_informant.DAT -p uninstall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44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rip.pl -r SOFTWARE -p </a:t>
            </a:r>
            <a:r>
              <a:rPr lang="en-US" dirty="0" err="1" smtClean="0"/>
              <a:t>spp_clients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6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rip.pl -r NTUSER_informant.DAT -p </a:t>
            </a:r>
            <a:r>
              <a:rPr lang="en-US" dirty="0" err="1" smtClean="0"/>
              <a:t>userassist</a:t>
            </a:r>
            <a:r>
              <a:rPr lang="en-US" dirty="0" smtClean="0"/>
              <a:t> | grep 2015-03-25 -A 1 --color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88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fls</a:t>
            </a:r>
            <a:r>
              <a:rPr lang="en-US" dirty="0" smtClean="0"/>
              <a:t> -</a:t>
            </a:r>
            <a:r>
              <a:rPr lang="en-US" dirty="0" err="1" smtClean="0"/>
              <a:t>rd</a:t>
            </a:r>
            <a:r>
              <a:rPr lang="en-US" dirty="0" smtClean="0"/>
              <a:t> -o 206848 cfreds_2015_data_leakage_pc.dd -l | grep -</a:t>
            </a:r>
            <a:r>
              <a:rPr lang="en-US" dirty="0" err="1" smtClean="0"/>
              <a:t>i</a:t>
            </a:r>
            <a:r>
              <a:rPr lang="en-US" dirty="0" smtClean="0"/>
              <a:t> Users/informant/Desktop/Download/ | grep 2015-03-25 --color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063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grep -</a:t>
            </a:r>
            <a:r>
              <a:rPr lang="en-US" dirty="0" err="1" smtClean="0"/>
              <a:t>Ei</a:t>
            </a:r>
            <a:r>
              <a:rPr lang="en-US" dirty="0" smtClean="0"/>
              <a:t> "\.exe.*2015-03-25.*delete"  UsnJrnl2Csv/UsnJrnl_2020-11-28_12-15-14.csv --color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701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cat /media/root/C8CA0C8DCA0C7A48/Users/informant/</a:t>
            </a:r>
            <a:r>
              <a:rPr lang="en-US" dirty="0" err="1" smtClean="0"/>
              <a:t>AppData</a:t>
            </a:r>
            <a:r>
              <a:rPr lang="en-US" dirty="0" smtClean="0"/>
              <a:t>/Local/Google/Drive/</a:t>
            </a:r>
            <a:r>
              <a:rPr lang="en-US" dirty="0" err="1" smtClean="0"/>
              <a:t>user_default</a:t>
            </a:r>
            <a:r>
              <a:rPr lang="en-US" dirty="0" smtClean="0"/>
              <a:t>/sync_log.log | grep -</a:t>
            </a:r>
            <a:r>
              <a:rPr lang="en-US" dirty="0" err="1" smtClean="0"/>
              <a:t>i</a:t>
            </a:r>
            <a:r>
              <a:rPr lang="en-US" dirty="0" smtClean="0"/>
              <a:t> deleting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12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rip.pl -r SYSTEM -p backuprestore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26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fls</a:t>
            </a:r>
            <a:r>
              <a:rPr lang="en-US" dirty="0" smtClean="0"/>
              <a:t> -</a:t>
            </a:r>
            <a:r>
              <a:rPr lang="en-US" dirty="0" err="1" smtClean="0"/>
              <a:t>rD</a:t>
            </a:r>
            <a:r>
              <a:rPr lang="en-US" dirty="0" smtClean="0"/>
              <a:t> -o 206848 cfreds_2015_data_leakage_pc.dd | grep -</a:t>
            </a:r>
            <a:r>
              <a:rPr lang="en-US" dirty="0" err="1" smtClean="0"/>
              <a:t>Ei</a:t>
            </a:r>
            <a:r>
              <a:rPr lang="en-US" dirty="0" smtClean="0"/>
              <a:t> "System Volume Information"</a:t>
            </a:r>
          </a:p>
          <a:p>
            <a:r>
              <a:rPr lang="en-US" dirty="0" err="1" smtClean="0"/>
              <a:t>istat</a:t>
            </a:r>
            <a:r>
              <a:rPr lang="en-US" dirty="0" smtClean="0"/>
              <a:t> -o 206848 cfreds_2015_data_leakage_pc.dd 58992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28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losetup</a:t>
            </a:r>
            <a:r>
              <a:rPr lang="en-US" dirty="0" smtClean="0"/>
              <a:t> -r --</a:t>
            </a:r>
            <a:r>
              <a:rPr lang="en-US" dirty="0" err="1" smtClean="0"/>
              <a:t>partscan</a:t>
            </a:r>
            <a:r>
              <a:rPr lang="en-US" dirty="0" smtClean="0"/>
              <a:t> --find --show cfreds_2015_data_leakage_pc.dd</a:t>
            </a:r>
          </a:p>
          <a:p>
            <a:r>
              <a:rPr lang="en-US" dirty="0" err="1" smtClean="0"/>
              <a:t>fls</a:t>
            </a:r>
            <a:r>
              <a:rPr lang="en-US" dirty="0" smtClean="0"/>
              <a:t> -</a:t>
            </a:r>
            <a:r>
              <a:rPr lang="en-US" dirty="0" err="1" smtClean="0"/>
              <a:t>rF</a:t>
            </a:r>
            <a:r>
              <a:rPr lang="en-US" dirty="0" smtClean="0"/>
              <a:t> -o 206848 cfreds_2015_data_leakage_pc.dd | grep -</a:t>
            </a:r>
            <a:r>
              <a:rPr lang="en-US" dirty="0" err="1" smtClean="0"/>
              <a:t>Ei</a:t>
            </a:r>
            <a:r>
              <a:rPr lang="en-US" dirty="0" smtClean="0"/>
              <a:t> "System Volume Information"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75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vsc</a:t>
            </a:r>
            <a:endParaRPr lang="en-US" dirty="0" smtClean="0"/>
          </a:p>
          <a:p>
            <a:r>
              <a:rPr lang="en-US" dirty="0" err="1" smtClean="0"/>
              <a:t>icat</a:t>
            </a:r>
            <a:r>
              <a:rPr lang="en-US" dirty="0" smtClean="0"/>
              <a:t> -o 206848 cfreds_2015_data_leakage_pc.dd 75087 &gt; </a:t>
            </a:r>
            <a:r>
              <a:rPr lang="en-US" dirty="0" err="1" smtClean="0"/>
              <a:t>vsc</a:t>
            </a:r>
            <a:r>
              <a:rPr lang="en-US" dirty="0" smtClean="0"/>
              <a:t>/</a:t>
            </a:r>
            <a:r>
              <a:rPr lang="en-US" dirty="0" err="1" smtClean="0"/>
              <a:t>vsc.bin</a:t>
            </a:r>
            <a:endParaRPr lang="en-US" dirty="0" smtClean="0"/>
          </a:p>
          <a:p>
            <a:r>
              <a:rPr lang="en-US" dirty="0" smtClean="0"/>
              <a:t>ls </a:t>
            </a:r>
            <a:r>
              <a:rPr lang="en-US" dirty="0" err="1" smtClean="0"/>
              <a:t>vsc</a:t>
            </a:r>
            <a:r>
              <a:rPr lang="en-US" dirty="0" smtClean="0"/>
              <a:t>/ -l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64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https://www.youtube.com/watch?v=OtIk2ldtWno&amp;ab_channel=0xN00B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91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Investigate Data Leakage 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Keywords: Volume Shadow </a:t>
            </a:r>
            <a:r>
              <a:rPr lang="en-US" dirty="0" smtClean="0"/>
              <a:t>Copy, anti-forensics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39521"/>
            <a:ext cx="7294880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Find all files contains the </a:t>
            </a:r>
            <a:r>
              <a:rPr lang="en-US" dirty="0"/>
              <a:t>path “</a:t>
            </a:r>
            <a:r>
              <a:rPr lang="en-US" i="1" dirty="0">
                <a:solidFill>
                  <a:srgbClr val="7030A0"/>
                </a:solidFill>
              </a:rPr>
              <a:t>System Volume </a:t>
            </a:r>
            <a:r>
              <a:rPr lang="en-US" i="1" dirty="0" smtClean="0">
                <a:solidFill>
                  <a:srgbClr val="7030A0"/>
                </a:solidFill>
              </a:rPr>
              <a:t>Information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853"/>
            <a:ext cx="11824447" cy="585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31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21" y="4166283"/>
            <a:ext cx="11141405" cy="14479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0120" y="3796951"/>
            <a:ext cx="5095573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Find the size of VSC method 2 after mounting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21" y="1316426"/>
            <a:ext cx="8939035" cy="20651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0120" y="901100"/>
            <a:ext cx="4351503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Find the size of VSC method 1 using </a:t>
            </a:r>
            <a:r>
              <a:rPr lang="en-US" i="1" dirty="0" err="1" smtClean="0">
                <a:solidFill>
                  <a:srgbClr val="7030A0"/>
                </a:solidFill>
              </a:rPr>
              <a:t>icat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12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i="1" dirty="0" err="1" smtClean="0">
                <a:solidFill>
                  <a:srgbClr val="FF0000"/>
                </a:solidFill>
              </a:rPr>
              <a:t>libvshadow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tool to retrieve Snapshot from a DD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>
                <a:solidFill>
                  <a:srgbClr val="007DB5"/>
                </a:solidFill>
              </a:rPr>
              <a:t>libvshadow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is a library to access the Volume Shadow Snapshot </a:t>
            </a:r>
            <a:r>
              <a:rPr lang="en-US" dirty="0" smtClean="0"/>
              <a:t>format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 smtClean="0"/>
              <a:t>snapshot </a:t>
            </a:r>
            <a:r>
              <a:rPr lang="en-US" dirty="0"/>
              <a:t>format is used by Windows, as of Vista, to maintain copies of data on a storage media volume.</a:t>
            </a:r>
          </a:p>
        </p:txBody>
      </p:sp>
    </p:spTree>
    <p:extLst>
      <p:ext uri="{BB962C8B-B14F-4D97-AF65-F5344CB8AC3E}">
        <p14:creationId xmlns:p14="http://schemas.microsoft.com/office/powerpoint/2010/main" val="1247520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0597"/>
            <a:ext cx="12192000" cy="179731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i="1" dirty="0" err="1">
                <a:solidFill>
                  <a:srgbClr val="FF0000"/>
                </a:solidFill>
              </a:rPr>
              <a:t>libvshadow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1974266"/>
            <a:ext cx="4207947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retrieve the source distribution </a:t>
            </a:r>
            <a:r>
              <a:rPr lang="en-US" dirty="0" smtClean="0"/>
              <a:t>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the source distribution package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0" y="3898757"/>
            <a:ext cx="567937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This will create the source </a:t>
            </a:r>
            <a:r>
              <a:rPr lang="en-US" dirty="0" smtClean="0"/>
              <a:t>directory: </a:t>
            </a:r>
            <a:r>
              <a:rPr lang="en-US" i="1" dirty="0" err="1" smtClean="0">
                <a:solidFill>
                  <a:srgbClr val="007DB5"/>
                </a:solidFill>
              </a:rPr>
              <a:t>libvshadow</a:t>
            </a:r>
            <a:r>
              <a:rPr lang="en-US" i="1" dirty="0" smtClean="0">
                <a:solidFill>
                  <a:srgbClr val="007DB5"/>
                </a:solidFill>
              </a:rPr>
              <a:t>-</a:t>
            </a:r>
            <a:r>
              <a:rPr lang="en-US" i="1" dirty="0">
                <a:solidFill>
                  <a:srgbClr val="007DB5"/>
                </a:solidFill>
              </a:rPr>
              <a:t>&lt;version&gt;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64239"/>
            <a:ext cx="4766452" cy="9421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8200" y="4694908"/>
            <a:ext cx="2710550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Change to source directory</a:t>
            </a:r>
          </a:p>
        </p:txBody>
      </p:sp>
    </p:spTree>
    <p:extLst>
      <p:ext uri="{BB962C8B-B14F-4D97-AF65-F5344CB8AC3E}">
        <p14:creationId xmlns:p14="http://schemas.microsoft.com/office/powerpoint/2010/main" val="461636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44" y="2525864"/>
            <a:ext cx="6047514" cy="6665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89943" y="2156533"/>
            <a:ext cx="659109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Build </a:t>
            </a:r>
            <a:r>
              <a:rPr lang="en-US" dirty="0"/>
              <a:t>the </a:t>
            </a:r>
            <a:r>
              <a:rPr lang="en-US" i="1" dirty="0" err="1">
                <a:solidFill>
                  <a:srgbClr val="007DB5"/>
                </a:solidFill>
              </a:rPr>
              <a:t>libvshadow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source code change into the source </a:t>
            </a:r>
            <a:r>
              <a:rPr lang="en-US" dirty="0" smtClean="0"/>
              <a:t>directory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6909"/>
          <a:stretch/>
        </p:blipFill>
        <p:spPr>
          <a:xfrm>
            <a:off x="989943" y="3192391"/>
            <a:ext cx="6047514" cy="7048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9943" y="4240373"/>
            <a:ext cx="451027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Install </a:t>
            </a:r>
            <a:r>
              <a:rPr lang="en-US" dirty="0"/>
              <a:t>the binaries that were build by running: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43" y="4609705"/>
            <a:ext cx="7871800" cy="154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380" y="2156533"/>
            <a:ext cx="2935921" cy="24035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943" y="945168"/>
            <a:ext cx="8060487" cy="8361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9943" y="564070"/>
            <a:ext cx="1575704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Install FUSE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56078" y="0"/>
            <a:ext cx="2935921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FUSE (Filesystem in </a:t>
            </a:r>
            <a:r>
              <a:rPr lang="en-US" sz="1600" dirty="0" err="1"/>
              <a:t>Userspace</a:t>
            </a:r>
            <a:r>
              <a:rPr lang="en-US" sz="1600" dirty="0"/>
              <a:t>) is an interface for </a:t>
            </a:r>
            <a:r>
              <a:rPr lang="en-US" sz="1600" dirty="0" err="1"/>
              <a:t>userspace</a:t>
            </a:r>
            <a:r>
              <a:rPr lang="en-US" sz="1600" dirty="0"/>
              <a:t> programs to export a filesystem to the Linux kernel</a:t>
            </a:r>
            <a:r>
              <a:rPr lang="en-US" sz="1600" dirty="0" smtClean="0"/>
              <a:t>. Without it, you will see error message </a:t>
            </a:r>
            <a:r>
              <a:rPr lang="en-US" sz="1600" dirty="0" smtClean="0">
                <a:solidFill>
                  <a:srgbClr val="FF0000"/>
                </a:solidFill>
              </a:rPr>
              <a:t>”No sub system to mount VSS format</a:t>
            </a:r>
            <a:r>
              <a:rPr lang="en-US" sz="1600" dirty="0" smtClean="0"/>
              <a:t>”</a:t>
            </a:r>
            <a:endParaRPr lang="en-US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380" y="1943223"/>
            <a:ext cx="1158340" cy="21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00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56" y="1136995"/>
            <a:ext cx="9179538" cy="46546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58156" y="767663"/>
            <a:ext cx="224048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Verify tool installation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22895" y="5002305"/>
            <a:ext cx="201459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dirty="0" smtClean="0">
                <a:solidFill>
                  <a:srgbClr val="FF0000"/>
                </a:solidFill>
              </a:rPr>
              <a:t>bytes</a:t>
            </a:r>
            <a:r>
              <a:rPr lang="en-US" dirty="0" smtClean="0"/>
              <a:t> not </a:t>
            </a:r>
            <a:r>
              <a:rPr lang="en-US" dirty="0" smtClean="0">
                <a:solidFill>
                  <a:srgbClr val="FF0000"/>
                </a:solidFill>
              </a:rPr>
              <a:t>sectors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704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70" y="1909552"/>
            <a:ext cx="7757832" cy="3558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5117" y="2581836"/>
            <a:ext cx="422910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206848*512(bytes per sector)=105906176 bytes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820270" y="1540220"/>
            <a:ext cx="393710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Find VSS information using </a:t>
            </a:r>
            <a:r>
              <a:rPr lang="en-US" dirty="0" err="1" smtClean="0"/>
              <a:t>vshadowinfo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78102" y="3688976"/>
            <a:ext cx="311971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Identifier</a:t>
            </a:r>
            <a:r>
              <a:rPr lang="en-US" dirty="0" smtClean="0"/>
              <a:t>: A random GUID for storing a snapshot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725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97" y="1658734"/>
            <a:ext cx="8885690" cy="42218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55297" y="1289402"/>
            <a:ext cx="224048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Verify tool installation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51463" y="1012403"/>
            <a:ext cx="548952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The name of the command is confusing. It extract </a:t>
            </a:r>
            <a:r>
              <a:rPr lang="en-US" i="1" dirty="0" err="1" smtClean="0">
                <a:solidFill>
                  <a:srgbClr val="7030A0"/>
                </a:solidFill>
              </a:rPr>
              <a:t>vss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image, not real mounting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01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21144" y="651552"/>
            <a:ext cx="5419928" cy="92333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a mounting point to </a:t>
            </a:r>
            <a:r>
              <a:rPr lang="en-US" dirty="0" smtClean="0"/>
              <a:t>VSS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Mount </a:t>
            </a:r>
            <a:r>
              <a:rPr lang="en-US" dirty="0" err="1" smtClean="0"/>
              <a:t>dd</a:t>
            </a:r>
            <a:r>
              <a:rPr lang="en-US" dirty="0" smtClean="0"/>
              <a:t> image to the mounting point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Verify we have </a:t>
            </a:r>
            <a:r>
              <a:rPr lang="en-US" dirty="0" smtClean="0"/>
              <a:t>VSS1 image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44" y="1574882"/>
            <a:ext cx="9159642" cy="20499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80830" y="2986881"/>
            <a:ext cx="284064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VSS volume: /</a:t>
            </a:r>
            <a:r>
              <a:rPr lang="en-US" dirty="0" err="1" smtClean="0"/>
              <a:t>mnt</a:t>
            </a:r>
            <a:r>
              <a:rPr lang="en-US" dirty="0" smtClean="0"/>
              <a:t>/fuse/vss1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44" y="4460459"/>
            <a:ext cx="5380390" cy="127451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21144" y="4091127"/>
            <a:ext cx="177420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Show vss1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975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88" y="2367174"/>
            <a:ext cx="10051651" cy="21414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5988" y="1997842"/>
            <a:ext cx="395492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mount the </a:t>
            </a:r>
            <a:r>
              <a:rPr lang="en-US" dirty="0" smtClean="0">
                <a:solidFill>
                  <a:srgbClr val="24292E"/>
                </a:solidFill>
                <a:latin typeface="-apple-system"/>
              </a:rPr>
              <a:t>VSS1 file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as a loop device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260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47.</a:t>
            </a:r>
            <a:r>
              <a:rPr lang="en-US" dirty="0"/>
              <a:t>	Where are </a:t>
            </a:r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dirty="0"/>
              <a:t>olume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hadow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opies stored?  When were they created?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55776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dirty="0"/>
              <a:t>olume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napshots</a:t>
            </a:r>
            <a:r>
              <a:rPr lang="en-US" dirty="0" smtClean="0">
                <a:solidFill>
                  <a:srgbClr val="FF0000"/>
                </a:solidFill>
              </a:rPr>
              <a:t> S</a:t>
            </a:r>
            <a:r>
              <a:rPr lang="en-US" dirty="0" smtClean="0"/>
              <a:t>ervice (</a:t>
            </a:r>
            <a:r>
              <a:rPr lang="en-US" dirty="0"/>
              <a:t>VSS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 feature of Windows </a:t>
            </a:r>
          </a:p>
          <a:p>
            <a:pPr lvl="1"/>
            <a:r>
              <a:rPr lang="en-US" dirty="0" smtClean="0"/>
              <a:t>Allows </a:t>
            </a:r>
            <a:r>
              <a:rPr lang="en-US" dirty="0"/>
              <a:t>the OS or applications to periodically take "point-in-time snapshots" of an entire disk 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Work without </a:t>
            </a:r>
            <a:r>
              <a:rPr lang="en-US" dirty="0"/>
              <a:t>locking the </a:t>
            </a:r>
            <a:r>
              <a:rPr lang="en-US" dirty="0" smtClean="0"/>
              <a:t>filesystem</a:t>
            </a:r>
          </a:p>
          <a:p>
            <a:r>
              <a:rPr lang="en-US" dirty="0"/>
              <a:t>Introduced with Windows XP/2003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812" y="1946325"/>
            <a:ext cx="5833351" cy="331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46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48.</a:t>
            </a:r>
            <a:r>
              <a:rPr lang="en-US" dirty="0"/>
              <a:t>	Find traces related to Google Drive service in Volume Shadow Copy.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8697"/>
          </a:xfrm>
        </p:spPr>
        <p:txBody>
          <a:bodyPr/>
          <a:lstStyle/>
          <a:p>
            <a:r>
              <a:rPr lang="en-US" dirty="0"/>
              <a:t>What are the differences between the current system image (of Question 29 ~ 31) and its VSC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04" y="3013555"/>
            <a:ext cx="11324301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70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associated with Google 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 smtClean="0">
                <a:solidFill>
                  <a:srgbClr val="7030A0"/>
                </a:solidFill>
              </a:rPr>
              <a:t>snapshot.db</a:t>
            </a:r>
            <a:r>
              <a:rPr lang="en-US" i="1" dirty="0" smtClean="0">
                <a:solidFill>
                  <a:srgbClr val="7030A0"/>
                </a:solidFill>
              </a:rPr>
              <a:t>: </a:t>
            </a:r>
            <a:r>
              <a:rPr lang="en-US" dirty="0"/>
              <a:t> contains information about local and cloud entries</a:t>
            </a:r>
            <a:endParaRPr lang="en-US" dirty="0" smtClean="0"/>
          </a:p>
          <a:p>
            <a:pPr lvl="1"/>
            <a:r>
              <a:rPr lang="en-US" i="1" dirty="0" err="1">
                <a:solidFill>
                  <a:srgbClr val="7030A0"/>
                </a:solidFill>
              </a:rPr>
              <a:t>Cloud_entry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i="1" dirty="0" smtClean="0">
                <a:solidFill>
                  <a:srgbClr val="7030A0"/>
                </a:solidFill>
              </a:rPr>
              <a:t>table</a:t>
            </a:r>
            <a:endParaRPr lang="en-US" dirty="0" smtClean="0"/>
          </a:p>
          <a:p>
            <a:pPr lvl="1"/>
            <a:r>
              <a:rPr lang="en-US" i="1" dirty="0" err="1" smtClean="0">
                <a:solidFill>
                  <a:srgbClr val="7030A0"/>
                </a:solidFill>
              </a:rPr>
              <a:t>local_entry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7030A0"/>
                </a:solidFill>
              </a:rPr>
              <a:t>table:</a:t>
            </a:r>
            <a:endParaRPr lang="en-US" dirty="0" smtClean="0"/>
          </a:p>
          <a:p>
            <a:r>
              <a:rPr lang="en-US" i="1" dirty="0" err="1" smtClean="0">
                <a:solidFill>
                  <a:srgbClr val="7030A0"/>
                </a:solidFill>
              </a:rPr>
              <a:t>sync_config.db</a:t>
            </a:r>
            <a:r>
              <a:rPr lang="en-US" i="1" dirty="0" smtClean="0">
                <a:solidFill>
                  <a:srgbClr val="7030A0"/>
                </a:solidFill>
              </a:rPr>
              <a:t>: </a:t>
            </a:r>
            <a:r>
              <a:rPr lang="en-US" dirty="0"/>
              <a:t>contains profile configuration </a:t>
            </a:r>
            <a:endParaRPr lang="en-US" i="1" dirty="0" smtClean="0">
              <a:solidFill>
                <a:srgbClr val="7030A0"/>
              </a:solidFill>
            </a:endParaRPr>
          </a:p>
          <a:p>
            <a:pPr lvl="1"/>
            <a:r>
              <a:rPr lang="en-US" dirty="0" smtClean="0"/>
              <a:t>has </a:t>
            </a:r>
            <a:r>
              <a:rPr lang="en-US" dirty="0"/>
              <a:t>only one table with containing several records </a:t>
            </a:r>
            <a:r>
              <a:rPr lang="en-US" dirty="0" smtClean="0"/>
              <a:t>including </a:t>
            </a:r>
            <a:endParaRPr lang="en-US" dirty="0"/>
          </a:p>
          <a:p>
            <a:pPr lvl="2"/>
            <a:r>
              <a:rPr lang="en-US" dirty="0" smtClean="0"/>
              <a:t>the </a:t>
            </a:r>
            <a:r>
              <a:rPr lang="en-US" dirty="0"/>
              <a:t>Google Drive version used, </a:t>
            </a:r>
          </a:p>
          <a:p>
            <a:pPr lvl="2"/>
            <a:r>
              <a:rPr lang="en-US" dirty="0" smtClean="0"/>
              <a:t>the </a:t>
            </a:r>
            <a:r>
              <a:rPr lang="en-US" dirty="0"/>
              <a:t>local sync root path and </a:t>
            </a:r>
          </a:p>
          <a:p>
            <a:pPr lvl="2"/>
            <a:r>
              <a:rPr lang="en-US" dirty="0" smtClean="0"/>
              <a:t>the </a:t>
            </a:r>
            <a:r>
              <a:rPr lang="en-US" dirty="0"/>
              <a:t>user email address.</a:t>
            </a:r>
          </a:p>
        </p:txBody>
      </p:sp>
    </p:spTree>
    <p:extLst>
      <p:ext uri="{BB962C8B-B14F-4D97-AF65-F5344CB8AC3E}">
        <p14:creationId xmlns:p14="http://schemas.microsoft.com/office/powerpoint/2010/main" val="1184378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93" y="2004368"/>
            <a:ext cx="10065654" cy="24788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3793" y="1635035"/>
            <a:ext cx="745840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Extract </a:t>
            </a:r>
            <a:r>
              <a:rPr lang="en-US" dirty="0" smtClean="0">
                <a:solidFill>
                  <a:srgbClr val="FF0000"/>
                </a:solidFill>
              </a:rPr>
              <a:t>Google drive service files </a:t>
            </a:r>
            <a:r>
              <a:rPr lang="en-US" dirty="0" smtClean="0"/>
              <a:t>from both </a:t>
            </a:r>
            <a:r>
              <a:rPr lang="en-US" i="1" dirty="0" smtClean="0">
                <a:solidFill>
                  <a:srgbClr val="7030A0"/>
                </a:solidFill>
              </a:rPr>
              <a:t>DD</a:t>
            </a:r>
            <a:r>
              <a:rPr lang="en-US" dirty="0" smtClean="0"/>
              <a:t> and </a:t>
            </a:r>
            <a:r>
              <a:rPr lang="en-US" i="1" dirty="0">
                <a:solidFill>
                  <a:srgbClr val="7030A0"/>
                </a:solidFill>
              </a:rPr>
              <a:t>VSS</a:t>
            </a:r>
            <a:r>
              <a:rPr lang="en-US" dirty="0" smtClean="0"/>
              <a:t>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87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08" y="1247999"/>
            <a:ext cx="9915957" cy="14153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54608" y="2915782"/>
            <a:ext cx="6096000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 type as reported in file name and metadata structure (see above)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Metadata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mtime</a:t>
            </a:r>
            <a:r>
              <a:rPr lang="en-US" dirty="0">
                <a:solidFill>
                  <a:srgbClr val="FF0000"/>
                </a:solidFill>
              </a:rPr>
              <a:t> (last modified time)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atime</a:t>
            </a:r>
            <a:r>
              <a:rPr lang="en-US" dirty="0"/>
              <a:t> (last accessed time)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ctime</a:t>
            </a:r>
            <a:r>
              <a:rPr lang="en-US" dirty="0"/>
              <a:t> (last </a:t>
            </a:r>
            <a:r>
              <a:rPr lang="en-US" dirty="0" smtClean="0"/>
              <a:t>metadata changed time, e.g., permission)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crtime</a:t>
            </a:r>
            <a:r>
              <a:rPr lang="en-US" dirty="0">
                <a:solidFill>
                  <a:srgbClr val="FF0000"/>
                </a:solidFill>
              </a:rPr>
              <a:t> (created time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 (in bytes)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uid</a:t>
            </a:r>
            <a:r>
              <a:rPr lang="en-US" dirty="0"/>
              <a:t> (User 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gid</a:t>
            </a:r>
            <a:r>
              <a:rPr lang="en-US" dirty="0"/>
              <a:t> (Group ID)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4608" y="878667"/>
            <a:ext cx="502393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Show first record to understand the file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80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271" y="1620742"/>
            <a:ext cx="8919614" cy="32442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4271" y="1251410"/>
            <a:ext cx="628749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Search Google Driver service files (databases) related files in VSS1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014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49.</a:t>
            </a:r>
            <a:r>
              <a:rPr lang="en-US" dirty="0"/>
              <a:t>	What files were deleted from Google Drive?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files are deleted</a:t>
            </a:r>
          </a:p>
          <a:p>
            <a:pPr lvl="1"/>
            <a:r>
              <a:rPr lang="en-US" dirty="0" smtClean="0"/>
              <a:t>Entries of </a:t>
            </a:r>
            <a:r>
              <a:rPr lang="en-US" i="1" dirty="0" err="1">
                <a:solidFill>
                  <a:srgbClr val="7030A0"/>
                </a:solidFill>
              </a:rPr>
              <a:t>cloud_entry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table </a:t>
            </a:r>
            <a:r>
              <a:rPr lang="en-US" dirty="0" smtClean="0"/>
              <a:t>are deleted</a:t>
            </a:r>
          </a:p>
          <a:p>
            <a:r>
              <a:rPr lang="en-US" dirty="0" smtClean="0"/>
              <a:t>Goal</a:t>
            </a:r>
          </a:p>
          <a:p>
            <a:pPr lvl="1"/>
            <a:r>
              <a:rPr lang="en-US" dirty="0" smtClean="0"/>
              <a:t>To find </a:t>
            </a:r>
            <a:r>
              <a:rPr lang="en-US" dirty="0"/>
              <a:t>deleted records of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i="1" dirty="0" err="1">
                <a:solidFill>
                  <a:srgbClr val="7030A0"/>
                </a:solidFill>
              </a:rPr>
              <a:t>cloud_entry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table inside </a:t>
            </a:r>
            <a:r>
              <a:rPr lang="en-US" i="1" dirty="0" err="1">
                <a:solidFill>
                  <a:srgbClr val="7030A0"/>
                </a:solidFill>
              </a:rPr>
              <a:t>snapshot.db</a:t>
            </a:r>
            <a:r>
              <a:rPr lang="en-US" dirty="0"/>
              <a:t> from </a:t>
            </a:r>
            <a:r>
              <a:rPr lang="en-US" dirty="0" smtClean="0"/>
              <a:t>VSC</a:t>
            </a:r>
          </a:p>
          <a:p>
            <a:r>
              <a:rPr lang="en-US" dirty="0"/>
              <a:t>Just examine the SQLite database only</a:t>
            </a:r>
            <a:endParaRPr lang="en-US" dirty="0" smtClean="0"/>
          </a:p>
          <a:p>
            <a:pPr lvl="1"/>
            <a:r>
              <a:rPr lang="en-US" dirty="0" smtClean="0"/>
              <a:t>Let </a:t>
            </a:r>
            <a:r>
              <a:rPr lang="en-US" dirty="0"/>
              <a:t>us suppose that a text based log file was wiped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298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378" y="1946388"/>
            <a:ext cx="8186435" cy="24391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5379" y="1577056"/>
            <a:ext cx="378449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Extract Google Driver service </a:t>
            </a:r>
            <a:r>
              <a:rPr lang="en-US" i="1" dirty="0" smtClean="0">
                <a:solidFill>
                  <a:srgbClr val="7030A0"/>
                </a:solidFill>
              </a:rPr>
              <a:t>.</a:t>
            </a:r>
            <a:r>
              <a:rPr lang="en-US" i="1" dirty="0" err="1" smtClean="0">
                <a:solidFill>
                  <a:srgbClr val="7030A0"/>
                </a:solidFill>
              </a:rPr>
              <a:t>db</a:t>
            </a:r>
            <a:r>
              <a:rPr lang="en-US" i="1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801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30220"/>
            <a:ext cx="7897427" cy="236465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solidFill>
                  <a:srgbClr val="7030A0"/>
                </a:solidFill>
              </a:rPr>
              <a:t>vss1_sync_config.db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84973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It has </a:t>
            </a:r>
            <a:r>
              <a:rPr lang="en-US" dirty="0"/>
              <a:t>only one </a:t>
            </a:r>
            <a:r>
              <a:rPr lang="en-US" dirty="0" smtClean="0"/>
              <a:t>table, including Google </a:t>
            </a:r>
            <a:r>
              <a:rPr lang="en-US" dirty="0"/>
              <a:t>Drive configuration </a:t>
            </a:r>
            <a:r>
              <a:rPr lang="en-US" dirty="0" smtClean="0"/>
              <a:t>information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Google Drive version used, 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local sync root path and 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user email address.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3660888"/>
            <a:ext cx="347723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Show schema </a:t>
            </a:r>
            <a:r>
              <a:rPr lang="en-US" i="1" dirty="0" smtClean="0">
                <a:solidFill>
                  <a:srgbClr val="7030A0"/>
                </a:solidFill>
              </a:rPr>
              <a:t>vss1_sync_config.db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252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04" y="1623178"/>
            <a:ext cx="5378375" cy="39697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557" y="1580302"/>
            <a:ext cx="5217645" cy="40555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2404" y="1253846"/>
            <a:ext cx="369767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Check records of </a:t>
            </a:r>
            <a:r>
              <a:rPr lang="en-US" i="1" dirty="0">
                <a:solidFill>
                  <a:srgbClr val="7030A0"/>
                </a:solidFill>
              </a:rPr>
              <a:t>vss1_sync_config.db</a:t>
            </a:r>
          </a:p>
        </p:txBody>
      </p:sp>
    </p:spTree>
    <p:extLst>
      <p:ext uri="{BB962C8B-B14F-4D97-AF65-F5344CB8AC3E}">
        <p14:creationId xmlns:p14="http://schemas.microsoft.com/office/powerpoint/2010/main" val="488079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98" y="2060020"/>
            <a:ext cx="9563929" cy="27129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2498" y="1690688"/>
            <a:ext cx="289162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Show records of </a:t>
            </a:r>
            <a:r>
              <a:rPr lang="en-US" i="1" dirty="0" err="1" smtClean="0">
                <a:solidFill>
                  <a:srgbClr val="7030A0"/>
                </a:solidFill>
              </a:rPr>
              <a:t>snapshot.db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98" y="4772975"/>
            <a:ext cx="7232007" cy="6782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2497" y="5451214"/>
            <a:ext cx="956392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INTEGER. </a:t>
            </a:r>
            <a:r>
              <a:rPr lang="en-US" dirty="0"/>
              <a:t>The value is a signed integer, stored in 1, 2, 3, 4, 6, or 8 bytes depending on the magnitude of the value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TEXT</a:t>
            </a:r>
            <a:r>
              <a:rPr lang="en-US" dirty="0"/>
              <a:t>. The value is a text string, stored using the database encoding (UTF-8, UTF-16BE or UTF-16LE).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>
                <a:solidFill>
                  <a:srgbClr val="7030A0"/>
                </a:solidFill>
              </a:rPr>
              <a:t>snapshot.db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502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Shadow Copy (VSC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372375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Are </a:t>
            </a:r>
            <a:r>
              <a:rPr lang="en-US" dirty="0"/>
              <a:t>"differential, block-level </a:t>
            </a:r>
            <a:r>
              <a:rPr lang="en-US" dirty="0" smtClean="0"/>
              <a:t>backups“</a:t>
            </a:r>
          </a:p>
          <a:p>
            <a:pPr lvl="1"/>
            <a:r>
              <a:rPr lang="en-US" dirty="0"/>
              <a:t>Whenever a change is made to live data,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FF0000"/>
                </a:solidFill>
              </a:rPr>
              <a:t>block </a:t>
            </a:r>
            <a:r>
              <a:rPr lang="en-US" dirty="0">
                <a:solidFill>
                  <a:srgbClr val="FF0000"/>
                </a:solidFill>
              </a:rPr>
              <a:t>of data </a:t>
            </a:r>
            <a:r>
              <a:rPr lang="en-US" dirty="0"/>
              <a:t>being modified is copied </a:t>
            </a:r>
            <a:r>
              <a:rPr lang="en-US" dirty="0" smtClean="0"/>
              <a:t>to a </a:t>
            </a:r>
            <a:r>
              <a:rPr lang="en-US" dirty="0"/>
              <a:t>“differences area” associated with </a:t>
            </a:r>
            <a:r>
              <a:rPr lang="en-US" dirty="0" smtClean="0"/>
              <a:t>the shadow </a:t>
            </a:r>
            <a:r>
              <a:rPr lang="en-US" dirty="0"/>
              <a:t>copy before the change is </a:t>
            </a:r>
            <a:r>
              <a:rPr lang="en-US" dirty="0" smtClean="0"/>
              <a:t>written to </a:t>
            </a:r>
            <a:r>
              <a:rPr lang="en-US" dirty="0"/>
              <a:t>the live data block. </a:t>
            </a:r>
            <a:endParaRPr lang="en-US" dirty="0" smtClean="0"/>
          </a:p>
          <a:p>
            <a:pPr lvl="1"/>
            <a:r>
              <a:rPr lang="en-US" dirty="0" smtClean="0"/>
              <a:t>Fast </a:t>
            </a:r>
            <a:r>
              <a:rPr lang="en-US" dirty="0"/>
              <a:t>and easy to recover directly from Windows</a:t>
            </a:r>
            <a:r>
              <a:rPr lang="en-US" dirty="0" smtClean="0"/>
              <a:t>.</a:t>
            </a:r>
          </a:p>
          <a:p>
            <a:r>
              <a:rPr lang="en-US" dirty="0"/>
              <a:t>Shadow </a:t>
            </a:r>
            <a:r>
              <a:rPr lang="en-US" dirty="0" smtClean="0"/>
              <a:t>Copy has different IDs</a:t>
            </a:r>
          </a:p>
          <a:p>
            <a:pPr lvl="1"/>
            <a:r>
              <a:rPr lang="en-US" dirty="0" smtClean="0"/>
              <a:t>VSC ID, shadow snapshot ID, shadow Copy </a:t>
            </a:r>
            <a:r>
              <a:rPr lang="en-US" dirty="0" err="1" smtClean="0"/>
              <a:t>setID</a:t>
            </a:r>
            <a:r>
              <a:rPr lang="en-US" dirty="0" smtClean="0"/>
              <a:t>, and shadow Copy ID</a:t>
            </a:r>
          </a:p>
          <a:p>
            <a:r>
              <a:rPr lang="en-US" dirty="0" smtClean="0"/>
              <a:t>VSC is useful feature of forensic analysis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77201" y="1321356"/>
            <a:ext cx="295144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Volume Shadow Copy Service</a:t>
            </a:r>
            <a:endParaRPr lang="en-US" dirty="0"/>
          </a:p>
        </p:txBody>
      </p:sp>
      <p:pic>
        <p:nvPicPr>
          <p:cNvPr id="1028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92" y="2073644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641" y="2073643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869" y="2073642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248949" y="2660543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C: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242498" y="266054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337726" y="266054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E:</a:t>
            </a:r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>
            <a:off x="8389433" y="1704312"/>
            <a:ext cx="109109" cy="324522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9317041" y="1707107"/>
            <a:ext cx="109109" cy="324522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10462868" y="1719904"/>
            <a:ext cx="109109" cy="324522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437" y="3176303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86" y="3176302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214" y="3176301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8247294" y="3763202"/>
            <a:ext cx="43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C’: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240843" y="3763202"/>
            <a:ext cx="44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D’: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336071" y="376320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E’: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077201" y="3029875"/>
            <a:ext cx="2951449" cy="1102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017212" y="3462938"/>
            <a:ext cx="126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Snapshot 1</a:t>
            </a:r>
            <a:endParaRPr lang="en-US" dirty="0"/>
          </a:p>
        </p:txBody>
      </p:sp>
      <p:pic>
        <p:nvPicPr>
          <p:cNvPr id="28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437" y="4716311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86" y="4716310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214" y="4716309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8247294" y="5303210"/>
            <a:ext cx="49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C’’: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240843" y="5303210"/>
            <a:ext cx="50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D’’: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0336071" y="530321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E’’: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8077201" y="4569883"/>
            <a:ext cx="2951449" cy="110265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1017212" y="5002946"/>
            <a:ext cx="126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Snapshot 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79602" y="3998625"/>
            <a:ext cx="1971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shadow Copy </a:t>
            </a:r>
            <a:r>
              <a:rPr lang="en-US" dirty="0" err="1">
                <a:solidFill>
                  <a:schemeClr val="accent2"/>
                </a:solidFill>
              </a:rPr>
              <a:t>setID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088077" y="4367957"/>
            <a:ext cx="989124" cy="20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" idx="3"/>
            <a:endCxn id="11" idx="1"/>
          </p:cNvCxnSpPr>
          <p:nvPr/>
        </p:nvCxnSpPr>
        <p:spPr>
          <a:xfrm flipV="1">
            <a:off x="7210576" y="3581205"/>
            <a:ext cx="866625" cy="420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8150437" y="6109891"/>
            <a:ext cx="26604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>
                <a:solidFill>
                  <a:srgbClr val="7030A0"/>
                </a:solidFill>
              </a:rPr>
              <a:t>shadow Copy ID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8619563" y="5672542"/>
            <a:ext cx="524423" cy="369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2" idx="0"/>
            <a:endCxn id="32" idx="2"/>
          </p:cNvCxnSpPr>
          <p:nvPr/>
        </p:nvCxnSpPr>
        <p:spPr>
          <a:xfrm flipV="1">
            <a:off x="9480659" y="5672542"/>
            <a:ext cx="12978" cy="437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9641502" y="5686167"/>
            <a:ext cx="806445" cy="356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407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97" y="346443"/>
            <a:ext cx="11362405" cy="61651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3791" y="6053144"/>
            <a:ext cx="865350" cy="26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31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08" y="816960"/>
            <a:ext cx="9741452" cy="52879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3791" y="6053144"/>
            <a:ext cx="865350" cy="26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39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639" y="1626244"/>
            <a:ext cx="8104819" cy="467327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two deleted file entries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6252" y="1626244"/>
            <a:ext cx="3418387" cy="92333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first deleted file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do_u_wanna_build_a_snow_man.mp3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6251" y="4148982"/>
            <a:ext cx="3418387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 smtClean="0"/>
              <a:t>The second deleted file</a:t>
            </a:r>
          </a:p>
          <a:p>
            <a:r>
              <a:rPr lang="en-US" i="1" dirty="0">
                <a:solidFill>
                  <a:srgbClr val="FF0000"/>
                </a:solidFill>
              </a:rPr>
              <a:t>happy_holiday.jpg</a:t>
            </a:r>
          </a:p>
        </p:txBody>
      </p:sp>
    </p:spTree>
    <p:extLst>
      <p:ext uri="{BB962C8B-B14F-4D97-AF65-F5344CB8AC3E}">
        <p14:creationId xmlns:p14="http://schemas.microsoft.com/office/powerpoint/2010/main" val="3154970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78" y="3653103"/>
            <a:ext cx="9396274" cy="2232853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447845"/>
              </p:ext>
            </p:extLst>
          </p:nvPr>
        </p:nvGraphicFramePr>
        <p:xfrm>
          <a:off x="1579239" y="2051317"/>
          <a:ext cx="81280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Record length (0x76)</a:t>
                      </a:r>
                      <a:endParaRPr lang="en-US" dirty="0"/>
                    </a:p>
                  </a:txBody>
                  <a:tcPr>
                    <a:solidFill>
                      <a:srgbClr val="D0896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Row ID (0x03)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Record header length (0x45)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 of Fields</a:t>
                      </a:r>
                      <a:endParaRPr lang="en-US" dirty="0"/>
                    </a:p>
                  </a:txBody>
                  <a:tcPr>
                    <a:solidFill>
                      <a:srgbClr val="B752B8"/>
                    </a:solidFill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2521258" y="2691397"/>
            <a:ext cx="798991" cy="961706"/>
          </a:xfrm>
          <a:prstGeom prst="straightConnector1">
            <a:avLst/>
          </a:prstGeom>
          <a:ln w="57150">
            <a:solidFill>
              <a:srgbClr val="C883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719745" y="2691397"/>
            <a:ext cx="834500" cy="9617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119241" y="2691397"/>
            <a:ext cx="2325947" cy="961706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610907" y="2691397"/>
            <a:ext cx="2027066" cy="961706"/>
          </a:xfrm>
          <a:prstGeom prst="straightConnector1">
            <a:avLst/>
          </a:prstGeom>
          <a:ln w="57150">
            <a:solidFill>
              <a:srgbClr val="B752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Analyze the </a:t>
            </a:r>
            <a:r>
              <a:rPr lang="en-US" dirty="0"/>
              <a:t>first </a:t>
            </a:r>
            <a:r>
              <a:rPr lang="en-US" dirty="0" smtClean="0"/>
              <a:t>deleted file </a:t>
            </a:r>
            <a:r>
              <a:rPr lang="en-US" sz="2400" i="1" dirty="0" smtClean="0">
                <a:solidFill>
                  <a:srgbClr val="FF0000"/>
                </a:solidFill>
              </a:rPr>
              <a:t>do_u_wanna_build_a_snow_man.mp3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331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543" y="329082"/>
            <a:ext cx="8836835" cy="2053581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548138"/>
              </p:ext>
            </p:extLst>
          </p:nvPr>
        </p:nvGraphicFramePr>
        <p:xfrm>
          <a:off x="1150543" y="2515828"/>
          <a:ext cx="8836834" cy="3913827"/>
        </p:xfrm>
        <a:graphic>
          <a:graphicData uri="http://schemas.openxmlformats.org/drawingml/2006/table">
            <a:tbl>
              <a:tblPr firstRow="1" firstCol="1" bandRow="1"/>
              <a:tblGrid>
                <a:gridCol w="1544301"/>
                <a:gridCol w="1286918"/>
                <a:gridCol w="1340422"/>
                <a:gridCol w="4665193"/>
              </a:tblGrid>
              <a:tr h="1016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Record Info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Column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Size (bytes)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Data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</a:tr>
              <a:tr h="101600">
                <a:tc rowSpan="1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[</a:t>
                      </a:r>
                      <a:r>
                        <a:rPr lang="en-US" sz="1600" u="sng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File offset 0x702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]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RecordSize: 0x76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RowID: 0x03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HeaderSize: 0x0C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doc_id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(69-13)/2 = 28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0Bz0ye6gXtiZaVl8yVU5mWHlGbWc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479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Filename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(75-13)/2 = 31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do_u_wanna_build_a_snow_man.mp3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modified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0x54CBB610 (1422636560)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2015-01-30 11:49:20 (UTC-05)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created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52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52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0x5510786D (1427142765)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2015-03-23 16:32:45 (UTC-04)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52B8"/>
                    </a:solidFill>
                  </a:tcPr>
                </a:tc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acl_role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doc_type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removed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size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0x686F86 (6844294)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6,844,294 bytes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E2"/>
                    </a:solidFill>
                  </a:tcPr>
                </a:tc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checksum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89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(77-13)/2 = 32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89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2c4553f99533d85adb104b3a5c38521a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8962"/>
                    </a:solidFill>
                  </a:tcPr>
                </a:tc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shared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resource_type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(21-13)/2 = 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file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20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the </a:t>
            </a:r>
            <a:r>
              <a:rPr lang="en-US" dirty="0" smtClean="0"/>
              <a:t>second deleted </a:t>
            </a:r>
            <a:r>
              <a:rPr lang="en-US" dirty="0"/>
              <a:t>file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i="1" dirty="0" smtClean="0">
                <a:solidFill>
                  <a:srgbClr val="FF0000"/>
                </a:solidFill>
              </a:rPr>
              <a:t>happy_holiday.jpg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078594"/>
              </p:ext>
            </p:extLst>
          </p:nvPr>
        </p:nvGraphicFramePr>
        <p:xfrm>
          <a:off x="838200" y="3990437"/>
          <a:ext cx="9273466" cy="2511113"/>
        </p:xfrm>
        <a:graphic>
          <a:graphicData uri="http://schemas.openxmlformats.org/drawingml/2006/table">
            <a:tbl>
              <a:tblPr firstRow="1" firstCol="1" bandRow="1"/>
              <a:tblGrid>
                <a:gridCol w="1620606"/>
                <a:gridCol w="1350505"/>
                <a:gridCol w="1425247"/>
                <a:gridCol w="4877108"/>
              </a:tblGrid>
              <a:tr h="101600">
                <a:tc rowSpan="1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[</a:t>
                      </a:r>
                      <a:r>
                        <a:rPr lang="en-US" sz="1400" u="sng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File offset 0x77A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]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u="sng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First 4 bytes are overwritten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RecordSize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N/A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RowID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N/A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HeaderSize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N/A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doc_id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fixed size (28)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0Bz0ye6gXtiZaakx6d3R3c0JmM1U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6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Filename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(47-13)/2 = 17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happy_holiday.jpg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modified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0x54CA9982 (1422563714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)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2015-01-29 15:35:14 (UTC-05)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created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0x5510786A (1427142762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)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2015-03-23 16:32:42 (UTC-04)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acl_role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doc_type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removed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size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0x6B8C5 (440517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),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440,517 bytes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checksum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(77-13)/2 = 32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0c77d6a2704155dbfdf29817769b7478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shared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resource_type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(21-13)/2 = 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file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6905"/>
            <a:ext cx="8438965" cy="22616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979720" y="1917577"/>
            <a:ext cx="3329127" cy="3400147"/>
          </a:xfrm>
          <a:prstGeom prst="straightConnector1">
            <a:avLst/>
          </a:prstGeom>
          <a:ln w="57150">
            <a:solidFill>
              <a:srgbClr val="C883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979720" y="1917577"/>
            <a:ext cx="3666478" cy="37286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237173" y="1917577"/>
            <a:ext cx="3764132" cy="395944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056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Carving </a:t>
            </a:r>
            <a:r>
              <a:rPr lang="en-US" dirty="0" err="1" smtClean="0"/>
              <a:t>sqlite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FF0000"/>
                </a:solidFill>
              </a:rPr>
              <a:t>.</a:t>
            </a:r>
            <a:r>
              <a:rPr lang="en-US" i="1" dirty="0" err="1" smtClean="0">
                <a:solidFill>
                  <a:srgbClr val="FF0000"/>
                </a:solidFill>
              </a:rPr>
              <a:t>db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with tools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989" y="1619225"/>
            <a:ext cx="7849280" cy="20118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990" y="3918257"/>
            <a:ext cx="7849280" cy="23319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1951" y="1649611"/>
            <a:ext cx="215103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Clone the project</a:t>
            </a:r>
          </a:p>
        </p:txBody>
      </p:sp>
      <p:sp>
        <p:nvSpPr>
          <p:cNvPr id="6" name="Rectangle 5"/>
          <p:cNvSpPr/>
          <p:nvPr/>
        </p:nvSpPr>
        <p:spPr>
          <a:xfrm>
            <a:off x="491951" y="3918257"/>
            <a:ext cx="2151038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Build it!</a:t>
            </a:r>
          </a:p>
        </p:txBody>
      </p:sp>
    </p:spTree>
    <p:extLst>
      <p:ext uri="{BB962C8B-B14F-4D97-AF65-F5344CB8AC3E}">
        <p14:creationId xmlns:p14="http://schemas.microsoft.com/office/powerpoint/2010/main" val="15037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8584" y="515348"/>
            <a:ext cx="158479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 smtClean="0"/>
              <a:t>Show Help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84" y="884680"/>
            <a:ext cx="11301439" cy="54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8495" y="1269950"/>
            <a:ext cx="158479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 smtClean="0"/>
              <a:t>Show Help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495" y="1639282"/>
            <a:ext cx="8276037" cy="3048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68495" y="4758431"/>
            <a:ext cx="675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the second record can be not carved due to missing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436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50.</a:t>
            </a:r>
            <a:r>
              <a:rPr lang="en-US" dirty="0"/>
              <a:t>	Why can’t we find Outlook’s e-mail data in Volume Shadow Copy?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20" y="2362107"/>
            <a:ext cx="10607959" cy="21337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2020" y="4495892"/>
            <a:ext cx="858818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Doesn’t snapshot: </a:t>
            </a:r>
            <a:r>
              <a:rPr lang="en-US" dirty="0" smtClean="0"/>
              <a:t>Unallocated space, Slack space , Page file, Hibernation file</a:t>
            </a:r>
          </a:p>
          <a:p>
            <a:r>
              <a:rPr lang="en-US" dirty="0">
                <a:solidFill>
                  <a:srgbClr val="FF0000"/>
                </a:solidFill>
              </a:rPr>
              <a:t>Exclude</a:t>
            </a:r>
            <a:r>
              <a:rPr lang="en-US" dirty="0" smtClean="0"/>
              <a:t>: </a:t>
            </a:r>
            <a:r>
              <a:rPr lang="en-US" dirty="0" err="1" smtClean="0"/>
              <a:t>FilesNotToSnapshot</a:t>
            </a:r>
            <a:r>
              <a:rPr lang="en-US" dirty="0"/>
              <a:t>, </a:t>
            </a:r>
            <a:r>
              <a:rPr lang="en-US" dirty="0" err="1" smtClean="0"/>
              <a:t>KeysNotToRestore</a:t>
            </a:r>
            <a:r>
              <a:rPr lang="en-US" dirty="0"/>
              <a:t>, and </a:t>
            </a:r>
            <a:r>
              <a:rPr lang="en-US" dirty="0" err="1" smtClean="0"/>
              <a:t>FilesNotToBackup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92020" y="1992775"/>
            <a:ext cx="496180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Excluding Files from Shadow </a:t>
            </a:r>
            <a:r>
              <a:rPr lang="en-US" dirty="0" smtClean="0"/>
              <a:t>Copies in registry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635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44" y="336291"/>
            <a:ext cx="9823031" cy="59822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7844" y="336291"/>
            <a:ext cx="313720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enable the shadow copy option</a:t>
            </a:r>
          </a:p>
        </p:txBody>
      </p:sp>
    </p:spTree>
    <p:extLst>
      <p:ext uri="{BB962C8B-B14F-4D97-AF65-F5344CB8AC3E}">
        <p14:creationId xmlns:p14="http://schemas.microsoft.com/office/powerpoint/2010/main" val="2746853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818" y="1642368"/>
            <a:ext cx="6040030" cy="44652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52818" y="1273036"/>
            <a:ext cx="175137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</a:t>
            </a:r>
            <a:r>
              <a:rPr lang="en-US" dirty="0" smtClean="0"/>
              <a:t>System hive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32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65" y="2066081"/>
            <a:ext cx="9914479" cy="11278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9265" y="1696749"/>
            <a:ext cx="804059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</a:t>
            </a:r>
            <a:r>
              <a:rPr lang="en-US" i="1" dirty="0">
                <a:solidFill>
                  <a:srgbClr val="7030A0"/>
                </a:solidFill>
              </a:rPr>
              <a:t>HKLM\System\</a:t>
            </a:r>
            <a:r>
              <a:rPr lang="en-US" i="1" dirty="0" err="1">
                <a:solidFill>
                  <a:srgbClr val="7030A0"/>
                </a:solidFill>
              </a:rPr>
              <a:t>CurrentControlSet</a:t>
            </a:r>
            <a:r>
              <a:rPr lang="en-US" i="1" dirty="0">
                <a:solidFill>
                  <a:srgbClr val="7030A0"/>
                </a:solidFill>
              </a:rPr>
              <a:t>\Control\</a:t>
            </a:r>
            <a:r>
              <a:rPr lang="en-US" i="1" dirty="0" err="1">
                <a:solidFill>
                  <a:srgbClr val="7030A0"/>
                </a:solidFill>
              </a:rPr>
              <a:t>BackupRestore</a:t>
            </a:r>
            <a:r>
              <a:rPr lang="en-US" i="1" dirty="0">
                <a:solidFill>
                  <a:srgbClr val="7030A0"/>
                </a:solidFill>
              </a:rPr>
              <a:t>\</a:t>
            </a:r>
            <a:r>
              <a:rPr lang="en-US" i="1" dirty="0" err="1">
                <a:solidFill>
                  <a:srgbClr val="7030A0"/>
                </a:solidFill>
              </a:rPr>
              <a:t>FilesNotToSnapshot</a:t>
            </a:r>
            <a:r>
              <a:rPr lang="en-US" i="1" dirty="0">
                <a:solidFill>
                  <a:srgbClr val="7030A0"/>
                </a:solidFill>
              </a:rPr>
              <a:t>\</a:t>
            </a:r>
          </a:p>
        </p:txBody>
      </p:sp>
      <p:sp>
        <p:nvSpPr>
          <p:cNvPr id="4" name="Rectangle 3"/>
          <p:cNvSpPr/>
          <p:nvPr/>
        </p:nvSpPr>
        <p:spPr>
          <a:xfrm>
            <a:off x="4174213" y="3193939"/>
            <a:ext cx="647953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b="1" i="1" dirty="0" err="1">
                <a:solidFill>
                  <a:srgbClr val="FF0000"/>
                </a:solidFill>
              </a:rPr>
              <a:t>lsval</a:t>
            </a:r>
            <a:r>
              <a:rPr lang="en-US" dirty="0"/>
              <a:t> [key</a:t>
            </a:r>
            <a:r>
              <a:rPr lang="en-US" dirty="0" smtClean="0"/>
              <a:t>]: List </a:t>
            </a:r>
            <a:r>
              <a:rPr lang="en-US" dirty="0"/>
              <a:t>the (key, value) pairs of the current hive Registry key.</a:t>
            </a:r>
          </a:p>
        </p:txBody>
      </p:sp>
    </p:spTree>
    <p:extLst>
      <p:ext uri="{BB962C8B-B14F-4D97-AF65-F5344CB8AC3E}">
        <p14:creationId xmlns:p14="http://schemas.microsoft.com/office/powerpoint/2010/main" val="3135946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0000"/>
                </a:solidFill>
              </a:rPr>
              <a:t>51.</a:t>
            </a:r>
            <a:r>
              <a:rPr lang="de-DE" dirty="0"/>
              <a:t>	Examine ‘Recycle Bin’ data in PC.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2385"/>
            <a:ext cx="10402201" cy="32311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053545"/>
            <a:ext cx="938156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Windows </a:t>
            </a:r>
            <a:r>
              <a:rPr lang="en-US" dirty="0"/>
              <a:t>7 Recycle </a:t>
            </a:r>
            <a:r>
              <a:rPr lang="en-US" dirty="0" smtClean="0"/>
              <a:t>Bin is </a:t>
            </a:r>
            <a:r>
              <a:rPr lang="en-US" dirty="0"/>
              <a:t>called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Recyle.bin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/>
              <a:t>Each deleted file is represented by a pair of </a:t>
            </a:r>
            <a:r>
              <a:rPr lang="en-US" dirty="0" smtClean="0"/>
              <a:t>files </a:t>
            </a:r>
            <a:r>
              <a:rPr lang="en-US" i="1" dirty="0" smtClean="0">
                <a:solidFill>
                  <a:srgbClr val="7030A0"/>
                </a:solidFill>
              </a:rPr>
              <a:t>$</a:t>
            </a:r>
            <a:r>
              <a:rPr lang="en-US" i="1" dirty="0">
                <a:solidFill>
                  <a:srgbClr val="7030A0"/>
                </a:solidFill>
              </a:rPr>
              <a:t>I[random].extension </a:t>
            </a:r>
            <a:r>
              <a:rPr lang="en-US" dirty="0"/>
              <a:t>&amp; </a:t>
            </a:r>
            <a:r>
              <a:rPr lang="en-US" i="1" dirty="0">
                <a:solidFill>
                  <a:srgbClr val="FF0000"/>
                </a:solidFill>
              </a:rPr>
              <a:t>$R[random].extension</a:t>
            </a:r>
          </a:p>
        </p:txBody>
      </p:sp>
    </p:spTree>
    <p:extLst>
      <p:ext uri="{BB962C8B-B14F-4D97-AF65-F5344CB8AC3E}">
        <p14:creationId xmlns:p14="http://schemas.microsoft.com/office/powerpoint/2010/main" val="3012256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i="1" dirty="0" err="1" smtClean="0">
                <a:solidFill>
                  <a:srgbClr val="7030A0"/>
                </a:solidFill>
              </a:rPr>
              <a:t>testdisk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to Recover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Recyle.bin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792" y="1712090"/>
            <a:ext cx="5930153" cy="6596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082" y="2801097"/>
            <a:ext cx="5935141" cy="35817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711718"/>
            <a:ext cx="192559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Recover the image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80490" y="2801097"/>
            <a:ext cx="192559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Recover the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914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57" y="1568824"/>
            <a:ext cx="5168437" cy="30109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345" y="1568824"/>
            <a:ext cx="5704474" cy="300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47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412" y="1373901"/>
            <a:ext cx="6629975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521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0400"/>
            <a:ext cx="11941575" cy="59364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81068"/>
            <a:ext cx="282378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Use </a:t>
            </a:r>
            <a:r>
              <a:rPr lang="en-US" dirty="0" err="1" smtClean="0"/>
              <a:t>RestDisk</a:t>
            </a:r>
            <a:r>
              <a:rPr lang="en-US" dirty="0" smtClean="0"/>
              <a:t> to recover files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99412" y="2817621"/>
            <a:ext cx="2682466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:</a:t>
            </a:r>
            <a:r>
              <a:rPr lang="en-US" sz="1600" dirty="0" smtClean="0"/>
              <a:t> to select the highlighted files</a:t>
            </a:r>
          </a:p>
          <a:p>
            <a:r>
              <a:rPr lang="en-US" sz="1600" b="1" dirty="0" smtClean="0">
                <a:solidFill>
                  <a:srgbClr val="FF0000"/>
                </a:solidFill>
              </a:rPr>
              <a:t>C</a:t>
            </a:r>
            <a:r>
              <a:rPr lang="en-US" sz="1600" dirty="0" smtClean="0"/>
              <a:t>: to copy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00010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201" y="1849319"/>
            <a:ext cx="8001693" cy="23166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75201" y="1479177"/>
            <a:ext cx="331238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Choose the destination and copy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75201" y="4383742"/>
            <a:ext cx="91403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Quit all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3329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462" y="1265397"/>
            <a:ext cx="8085521" cy="44885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88462" y="896065"/>
            <a:ext cx="569258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ls S-1-5-21-2425377081-3129163575-2985601102-1000/ -l</a:t>
            </a:r>
          </a:p>
        </p:txBody>
      </p:sp>
    </p:spTree>
    <p:extLst>
      <p:ext uri="{BB962C8B-B14F-4D97-AF65-F5344CB8AC3E}">
        <p14:creationId xmlns:p14="http://schemas.microsoft.com/office/powerpoint/2010/main" val="14882605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40" y="552867"/>
            <a:ext cx="10242168" cy="5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68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the monitored Volumes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0150"/>
            <a:ext cx="7167282" cy="338503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005482" y="4992451"/>
            <a:ext cx="246381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%3A</a:t>
            </a:r>
            <a:r>
              <a:rPr lang="en-US" dirty="0" smtClean="0"/>
              <a:t>: ASCII Encoding of 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1832113"/>
            <a:ext cx="347761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Find monitored Volumes in registry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681546" y="3308523"/>
            <a:ext cx="1961563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Shared protection point </a:t>
            </a:r>
          </a:p>
        </p:txBody>
      </p:sp>
    </p:spTree>
    <p:extLst>
      <p:ext uri="{BB962C8B-B14F-4D97-AF65-F5344CB8AC3E}">
        <p14:creationId xmlns:p14="http://schemas.microsoft.com/office/powerpoint/2010/main" val="28237607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52.</a:t>
            </a:r>
            <a:r>
              <a:rPr lang="en-US" dirty="0"/>
              <a:t>	What actions were performed for anti-forensics on PC at the last day ‘2015-03-25’?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nti-forensics activities</a:t>
            </a:r>
          </a:p>
          <a:p>
            <a:pPr lvl="1"/>
            <a:r>
              <a:rPr lang="en-US" dirty="0" smtClean="0"/>
              <a:t>Search anti-forensic tools</a:t>
            </a:r>
          </a:p>
          <a:p>
            <a:pPr lvl="1"/>
            <a:r>
              <a:rPr lang="en-US" dirty="0"/>
              <a:t>Download </a:t>
            </a:r>
            <a:r>
              <a:rPr lang="en-US" dirty="0" smtClean="0"/>
              <a:t>anti-forensic tools</a:t>
            </a:r>
          </a:p>
          <a:p>
            <a:pPr lvl="1"/>
            <a:r>
              <a:rPr lang="en-US" dirty="0" smtClean="0"/>
              <a:t>Install anti-forensic tools</a:t>
            </a:r>
          </a:p>
          <a:p>
            <a:pPr lvl="1"/>
            <a:r>
              <a:rPr lang="en-US" dirty="0" smtClean="0"/>
              <a:t>Run anti-forensic tools</a:t>
            </a:r>
          </a:p>
          <a:p>
            <a:pPr lvl="1"/>
            <a:r>
              <a:rPr lang="en-US" dirty="0"/>
              <a:t>Delete files  [Shift] + [Delete]</a:t>
            </a:r>
          </a:p>
          <a:p>
            <a:pPr lvl="1"/>
            <a:r>
              <a:rPr lang="en-US" dirty="0" smtClean="0"/>
              <a:t>Uninstall anti-forensic tools</a:t>
            </a:r>
          </a:p>
          <a:p>
            <a:pPr lvl="1"/>
            <a:r>
              <a:rPr lang="en-US" dirty="0" smtClean="0"/>
              <a:t>Disconnecting Google </a:t>
            </a:r>
            <a:r>
              <a:rPr lang="en-US" dirty="0"/>
              <a:t>drive </a:t>
            </a:r>
            <a:r>
              <a:rPr lang="en-US" dirty="0" smtClean="0"/>
              <a:t>account</a:t>
            </a:r>
          </a:p>
          <a:p>
            <a:pPr lvl="1"/>
            <a:r>
              <a:rPr lang="en-US" dirty="0"/>
              <a:t>Delete some e-mails </a:t>
            </a:r>
            <a:r>
              <a:rPr lang="en-US" dirty="0" smtClean="0"/>
              <a:t>in Outlook</a:t>
            </a:r>
          </a:p>
          <a:p>
            <a:r>
              <a:rPr lang="en-US" dirty="0"/>
              <a:t>Wiping traces of Eraser in $</a:t>
            </a:r>
            <a:r>
              <a:rPr lang="en-US" dirty="0" err="1"/>
              <a:t>UsnJrnl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5504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52. </a:t>
            </a:r>
            <a:r>
              <a:rPr lang="en-US" dirty="0" smtClean="0">
                <a:solidFill>
                  <a:srgbClr val="FF0000"/>
                </a:solidFill>
              </a:rPr>
              <a:t>1 </a:t>
            </a:r>
            <a:r>
              <a:rPr lang="en-US" dirty="0" smtClean="0"/>
              <a:t>Search IE anti-forensics using keyword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Anti</a:t>
            </a:r>
          </a:p>
          <a:p>
            <a:r>
              <a:rPr lang="en-US" dirty="0" smtClean="0"/>
              <a:t>Forensics</a:t>
            </a:r>
          </a:p>
          <a:p>
            <a:r>
              <a:rPr lang="en-US" dirty="0" smtClean="0"/>
              <a:t>Hide/Steganography</a:t>
            </a:r>
          </a:p>
          <a:p>
            <a:r>
              <a:rPr lang="en-US" dirty="0" smtClean="0"/>
              <a:t>Delete/erase/wipe/remove/eliminating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overwrite</a:t>
            </a:r>
          </a:p>
          <a:p>
            <a:r>
              <a:rPr lang="en-US" dirty="0" smtClean="0"/>
              <a:t>Detect</a:t>
            </a:r>
          </a:p>
          <a:p>
            <a:r>
              <a:rPr lang="en-US" dirty="0"/>
              <a:t>encapsulation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</a:t>
            </a:r>
          </a:p>
          <a:p>
            <a:r>
              <a:rPr lang="en-US" dirty="0"/>
              <a:t>Trace</a:t>
            </a:r>
          </a:p>
          <a:p>
            <a:r>
              <a:rPr lang="en-US" dirty="0"/>
              <a:t>Encryption </a:t>
            </a:r>
          </a:p>
          <a:p>
            <a:r>
              <a:rPr lang="en-US" dirty="0"/>
              <a:t>Evidence </a:t>
            </a:r>
          </a:p>
          <a:p>
            <a:r>
              <a:rPr lang="en-US" dirty="0" smtClean="0"/>
              <a:t>Manipulate</a:t>
            </a:r>
          </a:p>
          <a:p>
            <a:r>
              <a:rPr lang="en-US" dirty="0" smtClean="0"/>
              <a:t>Log</a:t>
            </a:r>
          </a:p>
          <a:p>
            <a:r>
              <a:rPr lang="en-US" dirty="0" smtClean="0"/>
              <a:t>Disable</a:t>
            </a:r>
          </a:p>
          <a:p>
            <a:r>
              <a:rPr lang="en-US" dirty="0" smtClean="0"/>
              <a:t>Destroy/clean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5324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IE record information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152358" cy="47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239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09" y="2360502"/>
            <a:ext cx="10760372" cy="29796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0309" y="1160173"/>
            <a:ext cx="3847720" cy="120032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Three tasks: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Show all IE history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Grep date and with key word “anti”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Highlight anti in red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52448" y="2259106"/>
            <a:ext cx="266412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-o: only show match 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9941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3391" y="1902191"/>
            <a:ext cx="371249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Search a list of </a:t>
            </a:r>
            <a:r>
              <a:rPr lang="en-US" smtClean="0"/>
              <a:t>anti-forensic keywords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91" y="2279651"/>
            <a:ext cx="9492353" cy="228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986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52. </a:t>
            </a:r>
            <a:r>
              <a:rPr lang="en-US" dirty="0" smtClean="0">
                <a:solidFill>
                  <a:srgbClr val="FF0000"/>
                </a:solidFill>
              </a:rPr>
              <a:t>2 </a:t>
            </a:r>
            <a:r>
              <a:rPr lang="en-US" dirty="0" smtClean="0"/>
              <a:t>Search IE download history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0020"/>
            <a:ext cx="8992379" cy="23928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690688"/>
            <a:ext cx="846654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Search key word “</a:t>
            </a:r>
            <a:r>
              <a:rPr lang="en-US" i="1" dirty="0" smtClean="0">
                <a:solidFill>
                  <a:srgbClr val="FF0000"/>
                </a:solidFill>
              </a:rPr>
              <a:t>download</a:t>
            </a:r>
            <a:r>
              <a:rPr lang="en-US" dirty="0" smtClean="0"/>
              <a:t>”, only show first two records for the demonstration purpose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4031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16" y="1650697"/>
            <a:ext cx="9575957" cy="3746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8116" y="1255662"/>
            <a:ext cx="873976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Search key word “</a:t>
            </a:r>
            <a:r>
              <a:rPr lang="en-US" i="1" dirty="0" smtClean="0">
                <a:solidFill>
                  <a:srgbClr val="FF0000"/>
                </a:solidFill>
              </a:rPr>
              <a:t>download</a:t>
            </a:r>
            <a:r>
              <a:rPr lang="en-US" dirty="0" smtClean="0"/>
              <a:t>”, only show last four records for the demonstration purpose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7027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two programs are downloaded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cleaner</a:t>
            </a:r>
            <a:endParaRPr lang="en-US" dirty="0" smtClean="0"/>
          </a:p>
          <a:p>
            <a:r>
              <a:rPr lang="en-US" dirty="0" smtClean="0"/>
              <a:t>eraser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6593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52. </a:t>
            </a:r>
            <a:r>
              <a:rPr lang="en-US" dirty="0" smtClean="0">
                <a:solidFill>
                  <a:srgbClr val="FF0000"/>
                </a:solidFill>
              </a:rPr>
              <a:t>3 </a:t>
            </a:r>
            <a:r>
              <a:rPr lang="en-US" dirty="0" smtClean="0"/>
              <a:t>Install download programs- </a:t>
            </a:r>
            <a:r>
              <a:rPr lang="en-US" i="1" dirty="0" err="1">
                <a:solidFill>
                  <a:srgbClr val="7030A0"/>
                </a:solidFill>
              </a:rPr>
              <a:t>shimcache</a:t>
            </a:r>
            <a:r>
              <a:rPr lang="en-US" dirty="0">
                <a:solidFill>
                  <a:srgbClr val="7030A0"/>
                </a:solidFill>
              </a:rPr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89552"/>
            <a:ext cx="8458933" cy="293395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200" y="2220220"/>
            <a:ext cx="4690771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 err="1" smtClean="0"/>
              <a:t>Cehck</a:t>
            </a:r>
            <a:r>
              <a:rPr lang="en-US" dirty="0" smtClean="0"/>
              <a:t> </a:t>
            </a:r>
            <a:r>
              <a:rPr lang="en-US" i="1" dirty="0" err="1" smtClean="0">
                <a:solidFill>
                  <a:srgbClr val="7030A0"/>
                </a:solidFill>
              </a:rPr>
              <a:t>shimcache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to monitor executed programs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781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52. </a:t>
            </a:r>
            <a:r>
              <a:rPr lang="en-US" dirty="0" smtClean="0">
                <a:solidFill>
                  <a:srgbClr val="FF0000"/>
                </a:solidFill>
              </a:rPr>
              <a:t>4 </a:t>
            </a:r>
            <a:r>
              <a:rPr lang="en-US" dirty="0"/>
              <a:t>Check software 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Windows Installer uses the registry to record information about updates installed for each Windows Installer-based product. </a:t>
            </a:r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registry keys help identify the state of each </a:t>
            </a:r>
            <a:r>
              <a:rPr lang="en-US" dirty="0" smtClean="0"/>
              <a:t>update</a:t>
            </a:r>
          </a:p>
          <a:p>
            <a:pPr lvl="1"/>
            <a:r>
              <a:rPr lang="en-US" dirty="0" smtClean="0"/>
              <a:t>registered</a:t>
            </a:r>
            <a:r>
              <a:rPr lang="en-US" dirty="0"/>
              <a:t>, applied, superseded, or obsoleted. </a:t>
            </a:r>
            <a:endParaRPr lang="en-US" dirty="0" smtClean="0"/>
          </a:p>
          <a:p>
            <a:r>
              <a:rPr lang="en-US" dirty="0" smtClean="0"/>
              <a:t>Information </a:t>
            </a:r>
            <a:r>
              <a:rPr lang="en-US" dirty="0"/>
              <a:t>about installed updates is stored across several registry keys and values. </a:t>
            </a:r>
            <a:endParaRPr lang="en-US" dirty="0" smtClean="0"/>
          </a:p>
          <a:p>
            <a:pPr lvl="1"/>
            <a:r>
              <a:rPr lang="en-US" dirty="0" smtClean="0"/>
              <a:t>To </a:t>
            </a:r>
            <a:r>
              <a:rPr lang="en-US" dirty="0"/>
              <a:t>allow for the product to be in a serviceable state in which it can be repaired, updated, or uninstalled, it is critical for the data in these registry keys to be synchronized. </a:t>
            </a:r>
            <a:endParaRPr lang="en-US" dirty="0" smtClean="0"/>
          </a:p>
          <a:p>
            <a:pPr lvl="1"/>
            <a:r>
              <a:rPr lang="en-US" dirty="0" smtClean="0"/>
              <a:t>Otherwise, maintenance </a:t>
            </a:r>
            <a:r>
              <a:rPr lang="en-US" dirty="0"/>
              <a:t>mode operations cannot be performed on the product .</a:t>
            </a:r>
            <a:r>
              <a:rPr lang="en-US" dirty="0" err="1"/>
              <a:t>msi</a:t>
            </a:r>
            <a:r>
              <a:rPr lang="en-US" dirty="0"/>
              <a:t> file.</a:t>
            </a:r>
          </a:p>
        </p:txBody>
      </p:sp>
    </p:spTree>
    <p:extLst>
      <p:ext uri="{BB962C8B-B14F-4D97-AF65-F5344CB8AC3E}">
        <p14:creationId xmlns:p14="http://schemas.microsoft.com/office/powerpoint/2010/main" val="3121741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Excluding Files from Shadow Copies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20" y="2362107"/>
            <a:ext cx="10607959" cy="21337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2020" y="4495892"/>
            <a:ext cx="858818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Doesn’t snapshot: </a:t>
            </a:r>
            <a:r>
              <a:rPr lang="en-US" dirty="0" smtClean="0"/>
              <a:t>Unallocated space, Slack space , Page file, Hibernation file</a:t>
            </a:r>
          </a:p>
          <a:p>
            <a:r>
              <a:rPr lang="en-US" dirty="0">
                <a:solidFill>
                  <a:srgbClr val="FF0000"/>
                </a:solidFill>
              </a:rPr>
              <a:t>Exclude</a:t>
            </a:r>
            <a:r>
              <a:rPr lang="en-US" dirty="0" smtClean="0"/>
              <a:t>: </a:t>
            </a:r>
            <a:r>
              <a:rPr lang="en-US" dirty="0" err="1" smtClean="0"/>
              <a:t>FilesNotToSnapshot</a:t>
            </a:r>
            <a:r>
              <a:rPr lang="en-US" dirty="0"/>
              <a:t>, </a:t>
            </a:r>
            <a:r>
              <a:rPr lang="en-US" dirty="0" err="1" smtClean="0"/>
              <a:t>KeysNotToRestore</a:t>
            </a:r>
            <a:r>
              <a:rPr lang="en-US" dirty="0"/>
              <a:t>, and </a:t>
            </a:r>
            <a:r>
              <a:rPr lang="en-US" dirty="0" err="1" smtClean="0"/>
              <a:t>FilesNotToBackup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92020" y="1992775"/>
            <a:ext cx="496180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Excluding Files from Shadow </a:t>
            </a:r>
            <a:r>
              <a:rPr lang="en-US" dirty="0" smtClean="0"/>
              <a:t>Copies in registry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3993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software managed by installer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2303929"/>
            <a:ext cx="556735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Check if </a:t>
            </a:r>
            <a:r>
              <a:rPr lang="en-US" i="1" dirty="0" smtClean="0">
                <a:solidFill>
                  <a:srgbClr val="7030A0"/>
                </a:solidFill>
              </a:rPr>
              <a:t>eraser</a:t>
            </a:r>
            <a:r>
              <a:rPr lang="en-US" dirty="0" smtClean="0"/>
              <a:t> or </a:t>
            </a:r>
            <a:r>
              <a:rPr lang="en-US" i="1" dirty="0" err="1" smtClean="0">
                <a:solidFill>
                  <a:srgbClr val="7030A0"/>
                </a:solidFill>
              </a:rPr>
              <a:t>cclearner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/>
              <a:t>is managed by </a:t>
            </a:r>
            <a:r>
              <a:rPr lang="en-US" dirty="0" smtClean="0"/>
              <a:t>Win installer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4601288"/>
            <a:ext cx="575439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Microsoft\Windows\</a:t>
            </a:r>
            <a:r>
              <a:rPr lang="en-US" dirty="0" err="1" smtClean="0"/>
              <a:t>CurrentVersion</a:t>
            </a:r>
            <a:r>
              <a:rPr lang="en-US" dirty="0" smtClean="0"/>
              <a:t>\Installer\</a:t>
            </a:r>
            <a:r>
              <a:rPr lang="en-US" dirty="0" err="1" smtClean="0"/>
              <a:t>UserData</a:t>
            </a:r>
            <a:r>
              <a:rPr lang="en-US" dirty="0" smtClean="0"/>
              <a:t>\SID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73261"/>
            <a:ext cx="9350550" cy="19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142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</a:t>
            </a:r>
            <a:r>
              <a:rPr lang="en-US" dirty="0" smtClean="0"/>
              <a:t>uninstall registry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applications </a:t>
            </a:r>
            <a:r>
              <a:rPr lang="en-US" dirty="0"/>
              <a:t>also add their uninstall </a:t>
            </a:r>
            <a:r>
              <a:rPr lang="en-US" dirty="0" smtClean="0"/>
              <a:t>entries</a:t>
            </a:r>
          </a:p>
          <a:p>
            <a:pPr lvl="1"/>
            <a:r>
              <a:rPr lang="en-US" i="1" dirty="0" smtClean="0">
                <a:solidFill>
                  <a:srgbClr val="7030A0"/>
                </a:solidFill>
              </a:rPr>
              <a:t>HKLM\Software\Microsoft\Windows\</a:t>
            </a:r>
            <a:r>
              <a:rPr lang="en-US" i="1" dirty="0" err="1" smtClean="0">
                <a:solidFill>
                  <a:srgbClr val="7030A0"/>
                </a:solidFill>
              </a:rPr>
              <a:t>CurrentVersion</a:t>
            </a:r>
            <a:r>
              <a:rPr lang="en-US" i="1" dirty="0" smtClean="0">
                <a:solidFill>
                  <a:srgbClr val="7030A0"/>
                </a:solidFill>
              </a:rPr>
              <a:t>\Uninstall</a:t>
            </a:r>
            <a:r>
              <a:rPr lang="en-US" i="1" dirty="0">
                <a:solidFill>
                  <a:srgbClr val="7030A0"/>
                </a:solidFill>
              </a:rPr>
              <a:t>\[app name</a:t>
            </a:r>
            <a:r>
              <a:rPr lang="en-US" i="1" dirty="0" smtClean="0">
                <a:solidFill>
                  <a:srgbClr val="7030A0"/>
                </a:solidFill>
              </a:rPr>
              <a:t>]</a:t>
            </a:r>
          </a:p>
          <a:p>
            <a:pPr lvl="1"/>
            <a:r>
              <a:rPr lang="en-US" i="1" dirty="0" smtClean="0">
                <a:solidFill>
                  <a:srgbClr val="7030A0"/>
                </a:solidFill>
              </a:rPr>
              <a:t>HKLM\</a:t>
            </a:r>
            <a:r>
              <a:rPr lang="en-US" i="1" dirty="0">
                <a:solidFill>
                  <a:srgbClr val="7030A0"/>
                </a:solidFill>
              </a:rPr>
              <a:t>Software\</a:t>
            </a:r>
            <a:r>
              <a:rPr lang="en-US" i="1" dirty="0" smtClean="0">
                <a:solidFill>
                  <a:srgbClr val="7030A0"/>
                </a:solidFill>
              </a:rPr>
              <a:t>\Microsoft\Windows\</a:t>
            </a:r>
            <a:r>
              <a:rPr lang="en-US" i="1" dirty="0" err="1" smtClean="0">
                <a:solidFill>
                  <a:srgbClr val="7030A0"/>
                </a:solidFill>
              </a:rPr>
              <a:t>CurrentVersion</a:t>
            </a:r>
            <a:r>
              <a:rPr lang="en-US" i="1" dirty="0" smtClean="0">
                <a:solidFill>
                  <a:srgbClr val="7030A0"/>
                </a:solidFill>
              </a:rPr>
              <a:t>\App Paths</a:t>
            </a:r>
          </a:p>
          <a:p>
            <a:r>
              <a:rPr lang="en-US" dirty="0"/>
              <a:t>Some software doesn't even write to the Registry at </a:t>
            </a:r>
            <a:r>
              <a:rPr lang="en-US" dirty="0" smtClean="0"/>
              <a:t>all</a:t>
            </a:r>
          </a:p>
          <a:p>
            <a:pPr lvl="1"/>
            <a:r>
              <a:rPr lang="en-US" dirty="0"/>
              <a:t>Chrome, GoToMeeting</a:t>
            </a:r>
            <a:endParaRPr lang="en-US" i="1" dirty="0">
              <a:solidFill>
                <a:srgbClr val="7030A0"/>
              </a:solidFill>
            </a:endParaRPr>
          </a:p>
          <a:p>
            <a:r>
              <a:rPr lang="en-US" dirty="0" smtClean="0"/>
              <a:t>Could be misleading</a:t>
            </a:r>
          </a:p>
          <a:p>
            <a:pPr lvl="1"/>
            <a:r>
              <a:rPr lang="en-US" dirty="0" smtClean="0"/>
              <a:t>An application </a:t>
            </a:r>
            <a:r>
              <a:rPr lang="en-US" dirty="0"/>
              <a:t>was installed once, but then was manually </a:t>
            </a:r>
            <a:r>
              <a:rPr lang="en-US" dirty="0" smtClean="0"/>
              <a:t>deleted</a:t>
            </a:r>
          </a:p>
          <a:p>
            <a:pPr lvl="1"/>
            <a:r>
              <a:rPr lang="en-US" dirty="0" smtClean="0"/>
              <a:t>Need to check </a:t>
            </a:r>
            <a:r>
              <a:rPr lang="en-US" dirty="0"/>
              <a:t>the filesystem to see if the application still exists </a:t>
            </a:r>
            <a:endParaRPr lang="en-US" dirty="0" smtClean="0"/>
          </a:p>
          <a:p>
            <a:r>
              <a:rPr lang="en-US" dirty="0" smtClean="0"/>
              <a:t>File location</a:t>
            </a:r>
          </a:p>
          <a:p>
            <a:pPr lvl="1"/>
            <a:r>
              <a:rPr lang="en-US" dirty="0" smtClean="0"/>
              <a:t>Software</a:t>
            </a:r>
          </a:p>
          <a:p>
            <a:pPr lvl="1"/>
            <a:r>
              <a:rPr lang="en-US" dirty="0" smtClean="0"/>
              <a:t>NTUSER.DAT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36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60" y="1053793"/>
            <a:ext cx="8352244" cy="53420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2965" y="681318"/>
            <a:ext cx="284302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Check Software registry hive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5503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614" y="2212853"/>
            <a:ext cx="9259102" cy="19661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70614" y="1843521"/>
            <a:ext cx="422628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Check </a:t>
            </a:r>
            <a:r>
              <a:rPr lang="en-US" i="1" dirty="0" smtClean="0">
                <a:solidFill>
                  <a:srgbClr val="007DB5"/>
                </a:solidFill>
              </a:rPr>
              <a:t>NTUSER_informant.DAT</a:t>
            </a:r>
            <a:r>
              <a:rPr lang="en-US" dirty="0" smtClean="0"/>
              <a:t> registry hive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11038" y="3630705"/>
            <a:ext cx="154394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Nothing found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684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</a:t>
            </a:r>
            <a:r>
              <a:rPr lang="en-US" dirty="0" smtClean="0"/>
              <a:t>app paths registry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1701"/>
            <a:ext cx="7095565" cy="22038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4765922"/>
            <a:ext cx="6622354" cy="1272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572369"/>
            <a:ext cx="256704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Check Software </a:t>
            </a:r>
            <a:r>
              <a:rPr lang="en-US" dirty="0" err="1" smtClean="0"/>
              <a:t>apppaths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4396590"/>
            <a:ext cx="352609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Check </a:t>
            </a:r>
            <a:r>
              <a:rPr lang="en-US" dirty="0" err="1" smtClean="0"/>
              <a:t>NTUSER_informant</a:t>
            </a:r>
            <a:r>
              <a:rPr lang="en-US" dirty="0" smtClean="0"/>
              <a:t> </a:t>
            </a:r>
            <a:r>
              <a:rPr lang="en-US" dirty="0" err="1" smtClean="0"/>
              <a:t>apppaths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875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52. 5  </a:t>
            </a:r>
            <a:r>
              <a:rPr lang="en-US" dirty="0" smtClean="0"/>
              <a:t>Execute two programs : </a:t>
            </a:r>
            <a:r>
              <a:rPr lang="en-US" i="1" dirty="0" err="1" smtClean="0">
                <a:solidFill>
                  <a:srgbClr val="7030A0"/>
                </a:solidFill>
              </a:rPr>
              <a:t>userassist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37632"/>
            <a:ext cx="7504561" cy="481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544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52. </a:t>
            </a:r>
            <a:r>
              <a:rPr lang="en-US" dirty="0" smtClean="0">
                <a:solidFill>
                  <a:srgbClr val="FF0000"/>
                </a:solidFill>
              </a:rPr>
              <a:t>6 </a:t>
            </a:r>
            <a:r>
              <a:rPr lang="en-US" dirty="0" smtClean="0"/>
              <a:t>Search for deleted </a:t>
            </a:r>
            <a:r>
              <a:rPr lang="en-US" i="1" dirty="0" smtClean="0">
                <a:solidFill>
                  <a:srgbClr val="7030A0"/>
                </a:solidFill>
              </a:rPr>
              <a:t>.exe </a:t>
            </a:r>
            <a:r>
              <a:rPr lang="en-US" dirty="0" smtClean="0"/>
              <a:t>files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34926"/>
            <a:ext cx="10592718" cy="3604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965594"/>
            <a:ext cx="485382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Only search for 2015-03-25 from </a:t>
            </a:r>
            <a:r>
              <a:rPr lang="en-US" i="1" dirty="0" smtClean="0">
                <a:solidFill>
                  <a:srgbClr val="7030A0"/>
                </a:solidFill>
              </a:rPr>
              <a:t>Download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28319192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88" y="1753798"/>
            <a:ext cx="9874624" cy="35000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7187" y="1384466"/>
            <a:ext cx="5857321" cy="38273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Only search for deleted .</a:t>
            </a:r>
            <a:r>
              <a:rPr lang="en-US" i="1" dirty="0" smtClean="0">
                <a:solidFill>
                  <a:srgbClr val="7030A0"/>
                </a:solidFill>
              </a:rPr>
              <a:t>exe</a:t>
            </a:r>
            <a:r>
              <a:rPr lang="en-US" dirty="0" smtClean="0"/>
              <a:t> from 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smtClean="0"/>
              <a:t>on 2015-03-25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505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52. </a:t>
            </a:r>
            <a:r>
              <a:rPr lang="en-US" dirty="0" smtClean="0">
                <a:solidFill>
                  <a:srgbClr val="FF0000"/>
                </a:solidFill>
              </a:rPr>
              <a:t>7 </a:t>
            </a:r>
            <a:r>
              <a:rPr lang="en-US" dirty="0" smtClean="0"/>
              <a:t>Google driver log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4926"/>
            <a:ext cx="9360788" cy="24562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965594"/>
            <a:ext cx="360047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Disconnecting Google drive account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4277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60" y="1685213"/>
            <a:ext cx="10478408" cy="35055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3360" y="1315881"/>
            <a:ext cx="367433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Find deleted files from Google driver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5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413" y="1919584"/>
            <a:ext cx="7325482" cy="1113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662" y="3208632"/>
            <a:ext cx="7446985" cy="34980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6901" y="1917707"/>
            <a:ext cx="215251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Find $MFT entry ID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96150" y="3252723"/>
            <a:ext cx="2152512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Find MAC timestamp of the folder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VSS 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719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 Shadow Snapshots (VSS) on-disk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209536"/>
              </p:ext>
            </p:extLst>
          </p:nvPr>
        </p:nvGraphicFramePr>
        <p:xfrm>
          <a:off x="838199" y="2198841"/>
          <a:ext cx="9946341" cy="188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295"/>
                <a:gridCol w="923365"/>
                <a:gridCol w="1087166"/>
                <a:gridCol w="2041516"/>
                <a:gridCol w="1084730"/>
                <a:gridCol w="3420407"/>
                <a:gridCol w="828862"/>
              </a:tblGrid>
              <a:tr h="157529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Header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sz="1600" dirty="0" smtClean="0"/>
                        <a:t>(VSS ID)</a:t>
                      </a:r>
                    </a:p>
                    <a:p>
                      <a:pPr algn="ctr"/>
                      <a:r>
                        <a:rPr lang="en-US" sz="1600" dirty="0" smtClean="0"/>
                        <a:t>3808</a:t>
                      </a:r>
                      <a:endParaRPr lang="en-US" sz="16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Catalog</a:t>
                      </a:r>
                    </a:p>
                    <a:p>
                      <a:pPr algn="ctr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Contains store info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Radom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 GUID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Location of store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Stores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Contains</a:t>
                      </a:r>
                      <a:r>
                        <a:rPr lang="en-US" sz="1600" baseline="0" dirty="0" smtClean="0"/>
                        <a:t> one snapshot</a:t>
                      </a:r>
                      <a:endParaRPr lang="en-US" sz="1600" dirty="0" smtClean="0"/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Shadow copy set ID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Shadow copy ID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878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</a:t>
            </a:r>
            <a:r>
              <a:rPr lang="en-US" dirty="0" smtClean="0"/>
              <a:t>Copy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>
                <a:solidFill>
                  <a:srgbClr val="7030A0"/>
                </a:solidFill>
              </a:rPr>
              <a:t>\</a:t>
            </a:r>
            <a:r>
              <a:rPr lang="en-US" i="1" dirty="0">
                <a:solidFill>
                  <a:srgbClr val="7030A0"/>
                </a:solidFill>
              </a:rPr>
              <a:t>System Volume Information</a:t>
            </a:r>
            <a:r>
              <a:rPr lang="en-US" i="1" dirty="0" smtClean="0">
                <a:solidFill>
                  <a:srgbClr val="7030A0"/>
                </a:solidFill>
              </a:rPr>
              <a:t>\{</a:t>
            </a:r>
            <a:r>
              <a:rPr lang="en-US" i="1" dirty="0" smtClean="0">
                <a:solidFill>
                  <a:srgbClr val="FF0000"/>
                </a:solidFill>
              </a:rPr>
              <a:t>Store GUID</a:t>
            </a:r>
            <a:r>
              <a:rPr lang="en-US" i="1" dirty="0" smtClean="0">
                <a:solidFill>
                  <a:srgbClr val="7030A0"/>
                </a:solidFill>
              </a:rPr>
              <a:t>}{</a:t>
            </a:r>
            <a:r>
              <a:rPr lang="en-US" i="1" dirty="0">
                <a:solidFill>
                  <a:srgbClr val="FF0000"/>
                </a:solidFill>
              </a:rPr>
              <a:t>VSS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i="1" dirty="0" smtClean="0">
                <a:solidFill>
                  <a:srgbClr val="7030A0"/>
                </a:solidFill>
              </a:rPr>
              <a:t>ID}</a:t>
            </a:r>
            <a:endParaRPr lang="en-US" i="1" dirty="0">
              <a:solidFill>
                <a:srgbClr val="7030A0"/>
              </a:solidFill>
            </a:endParaRP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VSS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/>
              <a:t>ID</a:t>
            </a:r>
            <a:r>
              <a:rPr lang="en-US" i="1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stored </a:t>
            </a:r>
            <a:r>
              <a:rPr lang="en-US" dirty="0"/>
              <a:t>at file offset 0 for 16 bytes</a:t>
            </a:r>
          </a:p>
          <a:p>
            <a:pPr lvl="2"/>
            <a:r>
              <a:rPr lang="en-US" dirty="0" smtClean="0"/>
              <a:t>{</a:t>
            </a:r>
            <a:r>
              <a:rPr lang="en-US" dirty="0"/>
              <a:t>3808876b-c176-4e48-b7ae-04046e6cc752}</a:t>
            </a:r>
          </a:p>
          <a:p>
            <a:pPr lvl="1"/>
            <a:r>
              <a:rPr lang="en-US" i="1" dirty="0" smtClean="0">
                <a:solidFill>
                  <a:srgbClr val="FF0000"/>
                </a:solidFill>
              </a:rPr>
              <a:t>VSC</a:t>
            </a:r>
            <a:r>
              <a:rPr lang="en-US" dirty="0" smtClean="0"/>
              <a:t> ID </a:t>
            </a:r>
            <a:r>
              <a:rPr lang="en-US" dirty="0"/>
              <a:t>stored at file offset 144 for 16 bytes</a:t>
            </a:r>
          </a:p>
          <a:p>
            <a:pPr lvl="2"/>
            <a:r>
              <a:rPr lang="en-US" dirty="0" smtClean="0"/>
              <a:t>{</a:t>
            </a:r>
            <a:r>
              <a:rPr lang="en-US" dirty="0"/>
              <a:t>8f1a2a2d-ce6b-42a5-b92b-f13e65d9c2cb}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VSC</a:t>
            </a:r>
            <a:r>
              <a:rPr lang="en-US" dirty="0" smtClean="0"/>
              <a:t> </a:t>
            </a:r>
            <a:r>
              <a:rPr lang="en-US" i="1" dirty="0">
                <a:solidFill>
                  <a:srgbClr val="FF0000"/>
                </a:solidFill>
              </a:rPr>
              <a:t>set</a:t>
            </a:r>
            <a:r>
              <a:rPr lang="en-US" dirty="0" smtClean="0"/>
              <a:t> </a:t>
            </a:r>
            <a:r>
              <a:rPr lang="en-US" dirty="0"/>
              <a:t>ID stored at file offset 160 for 16 bytes</a:t>
            </a:r>
          </a:p>
          <a:p>
            <a:pPr lvl="2"/>
            <a:r>
              <a:rPr lang="en-US" dirty="0" smtClean="0"/>
              <a:t>{</a:t>
            </a:r>
            <a:r>
              <a:rPr lang="en-US" dirty="0"/>
              <a:t>56e43eb5-ac18-4f06-a521-1e17712b7ced</a:t>
            </a:r>
            <a:r>
              <a:rPr lang="en-US" dirty="0" smtClean="0"/>
              <a:t>}</a:t>
            </a:r>
          </a:p>
          <a:p>
            <a:r>
              <a:rPr lang="en-US" dirty="0"/>
              <a:t>Old shadow copies are </a:t>
            </a:r>
            <a:r>
              <a:rPr lang="en-US" dirty="0" smtClean="0"/>
              <a:t>overwritten</a:t>
            </a:r>
          </a:p>
          <a:p>
            <a:r>
              <a:rPr lang="en-US" dirty="0" smtClean="0"/>
              <a:t>Shared protection point (SPP)	</a:t>
            </a:r>
          </a:p>
          <a:p>
            <a:pPr lvl="1"/>
            <a:r>
              <a:rPr lang="en-US" dirty="0" smtClean="0"/>
              <a:t>The location of monitored volume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424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29719</TotalTime>
  <Words>2180</Words>
  <Application>Microsoft Office PowerPoint</Application>
  <PresentationFormat>Widescreen</PresentationFormat>
  <Paragraphs>466</Paragraphs>
  <Slides>69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-apple-system</vt:lpstr>
      <vt:lpstr>Malgun Gothic</vt:lpstr>
      <vt:lpstr>Arial</vt:lpstr>
      <vt:lpstr>Calibri</vt:lpstr>
      <vt:lpstr>Calibri Light</vt:lpstr>
      <vt:lpstr>Times New Roman</vt:lpstr>
      <vt:lpstr>Wingdings</vt:lpstr>
      <vt:lpstr>Office Theme</vt:lpstr>
      <vt:lpstr>Investigate Data Leakage Case </vt:lpstr>
      <vt:lpstr>47. Where are Volume Shadow Copies stored?  When were they created?</vt:lpstr>
      <vt:lpstr>Volume Shadow Copy (VSC)</vt:lpstr>
      <vt:lpstr>PowerPoint Presentation</vt:lpstr>
      <vt:lpstr>Find the monitored Volumes</vt:lpstr>
      <vt:lpstr>Excluding Files from Shadow Copies</vt:lpstr>
      <vt:lpstr>Find VSS location</vt:lpstr>
      <vt:lpstr>Volume Shadow Snapshots (VSS) on-disk</vt:lpstr>
      <vt:lpstr>Shadow Copy location</vt:lpstr>
      <vt:lpstr>PowerPoint Presentation</vt:lpstr>
      <vt:lpstr>PowerPoint Presentation</vt:lpstr>
      <vt:lpstr>Using libvshadow tool to retrieve Snapshot from a DD image</vt:lpstr>
      <vt:lpstr>Install libvshadow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48. Find traces related to Google Drive service in Volume Shadow Copy. </vt:lpstr>
      <vt:lpstr>Files associated with Google Driver</vt:lpstr>
      <vt:lpstr>PowerPoint Presentation</vt:lpstr>
      <vt:lpstr>PowerPoint Presentation</vt:lpstr>
      <vt:lpstr>PowerPoint Presentation</vt:lpstr>
      <vt:lpstr>49. What files were deleted from Google Drive? </vt:lpstr>
      <vt:lpstr>PowerPoint Presentation</vt:lpstr>
      <vt:lpstr>vss1_sync_config.db</vt:lpstr>
      <vt:lpstr>PowerPoint Presentation</vt:lpstr>
      <vt:lpstr>snapshot.db</vt:lpstr>
      <vt:lpstr>PowerPoint Presentation</vt:lpstr>
      <vt:lpstr>PowerPoint Presentation</vt:lpstr>
      <vt:lpstr>Show two deleted file entries</vt:lpstr>
      <vt:lpstr>Analyze the first deleted file do_u_wanna_build_a_snow_man.mp3</vt:lpstr>
      <vt:lpstr>PowerPoint Presentation</vt:lpstr>
      <vt:lpstr>Analyze the second deleted file  happy_holiday.jpg</vt:lpstr>
      <vt:lpstr>Carving sqlite .db with tools</vt:lpstr>
      <vt:lpstr>PowerPoint Presentation</vt:lpstr>
      <vt:lpstr>PowerPoint Presentation</vt:lpstr>
      <vt:lpstr>50. Why can’t we find Outlook’s e-mail data in Volume Shadow Copy?</vt:lpstr>
      <vt:lpstr>PowerPoint Presentation</vt:lpstr>
      <vt:lpstr>PowerPoint Presentation</vt:lpstr>
      <vt:lpstr>51. Examine ‘Recycle Bin’ data in PC.</vt:lpstr>
      <vt:lpstr>Use testdisk to Recover $Recyle.bin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52. What actions were performed for anti-forensics on PC at the last day ‘2015-03-25’?</vt:lpstr>
      <vt:lpstr>52. 1 Search IE anti-forensics using keyword</vt:lpstr>
      <vt:lpstr>Find IE record information </vt:lpstr>
      <vt:lpstr>PowerPoint Presentation</vt:lpstr>
      <vt:lpstr>PowerPoint Presentation</vt:lpstr>
      <vt:lpstr>52. 2 Search IE download history</vt:lpstr>
      <vt:lpstr>PowerPoint Presentation</vt:lpstr>
      <vt:lpstr>Possible two programs are downloaded</vt:lpstr>
      <vt:lpstr>52. 3 Install download programs- shimcache </vt:lpstr>
      <vt:lpstr>52. 4 Check software installation</vt:lpstr>
      <vt:lpstr>Check software managed by installer</vt:lpstr>
      <vt:lpstr>Check uninstall registry </vt:lpstr>
      <vt:lpstr>PowerPoint Presentation</vt:lpstr>
      <vt:lpstr>PowerPoint Presentation</vt:lpstr>
      <vt:lpstr>Check app paths registry </vt:lpstr>
      <vt:lpstr>52. 5  Execute two programs : userassist</vt:lpstr>
      <vt:lpstr>52. 6 Search for deleted .exe files</vt:lpstr>
      <vt:lpstr>PowerPoint Presentation</vt:lpstr>
      <vt:lpstr>52. 7 Google driver log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Frank Xu</cp:lastModifiedBy>
  <cp:revision>3253</cp:revision>
  <dcterms:created xsi:type="dcterms:W3CDTF">2020-09-14T14:43:27Z</dcterms:created>
  <dcterms:modified xsi:type="dcterms:W3CDTF">2020-12-24T16:37:29Z</dcterms:modified>
</cp:coreProperties>
</file>